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7"/>
  </p:notesMasterIdLst>
  <p:sldIdLst>
    <p:sldId id="256" r:id="rId2"/>
    <p:sldId id="265" r:id="rId3"/>
    <p:sldId id="259" r:id="rId4"/>
    <p:sldId id="257" r:id="rId5"/>
    <p:sldId id="267" r:id="rId6"/>
    <p:sldId id="260" r:id="rId7"/>
    <p:sldId id="278" r:id="rId8"/>
    <p:sldId id="268" r:id="rId9"/>
    <p:sldId id="276" r:id="rId10"/>
    <p:sldId id="269" r:id="rId11"/>
    <p:sldId id="270" r:id="rId12"/>
    <p:sldId id="273" r:id="rId13"/>
    <p:sldId id="262" r:id="rId14"/>
    <p:sldId id="277"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61020"/>
  </p:normalViewPr>
  <p:slideViewPr>
    <p:cSldViewPr snapToGrid="0" snapToObjects="1">
      <p:cViewPr varScale="1">
        <p:scale>
          <a:sx n="71" d="100"/>
          <a:sy n="71" d="100"/>
        </p:scale>
        <p:origin x="226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94D3C-AD4A-534F-9D43-E26E8D8742E3}"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50C456-A012-484B-97C9-AF24CA3273C1}" type="slidenum">
              <a:rPr lang="en-US" smtClean="0"/>
              <a:t>‹#›</a:t>
            </a:fld>
            <a:endParaRPr lang="en-US"/>
          </a:p>
        </p:txBody>
      </p:sp>
    </p:spTree>
    <p:extLst>
      <p:ext uri="{BB962C8B-B14F-4D97-AF65-F5344CB8AC3E}">
        <p14:creationId xmlns:p14="http://schemas.microsoft.com/office/powerpoint/2010/main" val="2079731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made some changes to this slide to make it look better.</a:t>
            </a:r>
          </a:p>
        </p:txBody>
      </p:sp>
      <p:sp>
        <p:nvSpPr>
          <p:cNvPr id="4" name="Slide Number Placeholder 3"/>
          <p:cNvSpPr>
            <a:spLocks noGrp="1"/>
          </p:cNvSpPr>
          <p:nvPr>
            <p:ph type="sldNum" sz="quarter" idx="5"/>
          </p:nvPr>
        </p:nvSpPr>
        <p:spPr/>
        <p:txBody>
          <a:bodyPr/>
          <a:lstStyle/>
          <a:p>
            <a:fld id="{4350C456-A012-484B-97C9-AF24CA3273C1}" type="slidenum">
              <a:rPr lang="en-US" smtClean="0"/>
              <a:t>1</a:t>
            </a:fld>
            <a:endParaRPr lang="en-US"/>
          </a:p>
        </p:txBody>
      </p:sp>
    </p:spTree>
    <p:extLst>
      <p:ext uri="{BB962C8B-B14F-4D97-AF65-F5344CB8AC3E}">
        <p14:creationId xmlns:p14="http://schemas.microsoft.com/office/powerpoint/2010/main" val="271414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great, just need an active title. You could say “More antimicrobial resistance genes found on S. aureus from humans on average”</a:t>
            </a:r>
          </a:p>
        </p:txBody>
      </p:sp>
      <p:sp>
        <p:nvSpPr>
          <p:cNvPr id="4" name="Slide Number Placeholder 3"/>
          <p:cNvSpPr>
            <a:spLocks noGrp="1"/>
          </p:cNvSpPr>
          <p:nvPr>
            <p:ph type="sldNum" sz="quarter" idx="5"/>
          </p:nvPr>
        </p:nvSpPr>
        <p:spPr/>
        <p:txBody>
          <a:bodyPr/>
          <a:lstStyle/>
          <a:p>
            <a:fld id="{4350C456-A012-484B-97C9-AF24CA3273C1}" type="slidenum">
              <a:rPr lang="en-US" smtClean="0"/>
              <a:t>10</a:t>
            </a:fld>
            <a:endParaRPr lang="en-US"/>
          </a:p>
        </p:txBody>
      </p:sp>
    </p:spTree>
    <p:extLst>
      <p:ext uri="{BB962C8B-B14F-4D97-AF65-F5344CB8AC3E}">
        <p14:creationId xmlns:p14="http://schemas.microsoft.com/office/powerpoint/2010/main" val="2407904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 more informative active title would help. My pitch “Six AMR genes are found in all hosts”. You have to keep in mind that other people may want to show this same image, so you should probably only show the ones for your own groups in the x axis (labeling each). You can simply change the value in the x-axis to the name of your new source group dataset (I don’t know what you called it).</a:t>
            </a:r>
          </a:p>
          <a:p>
            <a:endParaRPr lang="en-US" dirty="0"/>
          </a:p>
          <a:p>
            <a:r>
              <a:rPr lang="en-US" dirty="0"/>
              <a:t>You could do something like this:</a:t>
            </a:r>
          </a:p>
          <a:p>
            <a:r>
              <a:rPr lang="en-US" dirty="0" err="1"/>
              <a:t>melt.data</a:t>
            </a:r>
            <a:r>
              <a:rPr lang="en-US" dirty="0"/>
              <a:t> &lt;- </a:t>
            </a:r>
            <a:r>
              <a:rPr lang="en-US" dirty="0" err="1"/>
              <a:t>pivot_longer</a:t>
            </a:r>
            <a:r>
              <a:rPr lang="en-US" dirty="0"/>
              <a:t>(</a:t>
            </a:r>
            <a:r>
              <a:rPr lang="en-US" dirty="0" err="1"/>
              <a:t>metadata.filtered.abricate</a:t>
            </a:r>
            <a:r>
              <a:rPr lang="en-US" dirty="0"/>
              <a:t>, cols=35:80, </a:t>
            </a:r>
            <a:r>
              <a:rPr lang="en-US" dirty="0" err="1"/>
              <a:t>names_to</a:t>
            </a:r>
            <a:r>
              <a:rPr lang="en-US" dirty="0"/>
              <a:t> = "</a:t>
            </a:r>
            <a:r>
              <a:rPr lang="en-US" dirty="0" err="1"/>
              <a:t>AMR_genes</a:t>
            </a:r>
            <a:r>
              <a:rPr lang="en-US" dirty="0"/>
              <a:t>", </a:t>
            </a:r>
            <a:r>
              <a:rPr lang="en-US" dirty="0" err="1"/>
              <a:t>values_to</a:t>
            </a:r>
            <a:r>
              <a:rPr lang="en-US" dirty="0"/>
              <a:t> = "presence")</a:t>
            </a:r>
          </a:p>
          <a:p>
            <a:endParaRPr lang="en-US" dirty="0"/>
          </a:p>
          <a:p>
            <a:r>
              <a:rPr lang="en-US" dirty="0" err="1"/>
              <a:t>qplot</a:t>
            </a:r>
            <a:r>
              <a:rPr lang="en-US" dirty="0"/>
              <a:t>(data=</a:t>
            </a:r>
            <a:r>
              <a:rPr lang="en-US" dirty="0" err="1"/>
              <a:t>melt.data</a:t>
            </a:r>
            <a:r>
              <a:rPr lang="en-US" dirty="0"/>
              <a:t>,</a:t>
            </a:r>
          </a:p>
          <a:p>
            <a:r>
              <a:rPr lang="en-US" dirty="0"/>
              <a:t>      x=</a:t>
            </a:r>
            <a:r>
              <a:rPr lang="en-US" dirty="0" err="1"/>
              <a:t>Source.group</a:t>
            </a:r>
            <a:r>
              <a:rPr lang="en-US" dirty="0"/>
              <a:t>,</a:t>
            </a:r>
          </a:p>
          <a:p>
            <a:r>
              <a:rPr lang="en-US" dirty="0"/>
              <a:t>      y=</a:t>
            </a:r>
            <a:r>
              <a:rPr lang="en-US" dirty="0" err="1"/>
              <a:t>AMR_genes</a:t>
            </a:r>
            <a:r>
              <a:rPr lang="en-US" dirty="0"/>
              <a:t>,</a:t>
            </a:r>
          </a:p>
          <a:p>
            <a:r>
              <a:rPr lang="en-US" dirty="0"/>
              <a:t>      fill=factor(presence),</a:t>
            </a:r>
          </a:p>
          <a:p>
            <a:r>
              <a:rPr lang="en-US" dirty="0"/>
              <a:t>      </a:t>
            </a:r>
            <a:r>
              <a:rPr lang="en-US" dirty="0" err="1"/>
              <a:t>geom</a:t>
            </a:r>
            <a:r>
              <a:rPr lang="en-US" dirty="0"/>
              <a:t>="tile") + </a:t>
            </a:r>
            <a:r>
              <a:rPr lang="en-US" dirty="0" err="1"/>
              <a:t>scale_fill_manual</a:t>
            </a:r>
            <a:r>
              <a:rPr lang="en-US" dirty="0"/>
              <a:t>(values=c("no"="grey", "yes"="red")) +</a:t>
            </a:r>
          </a:p>
          <a:p>
            <a:r>
              <a:rPr lang="en-US" dirty="0"/>
              <a:t>      theme(text = </a:t>
            </a:r>
            <a:r>
              <a:rPr lang="en-US" dirty="0" err="1"/>
              <a:t>element_text</a:t>
            </a:r>
            <a:r>
              <a:rPr lang="en-US" dirty="0"/>
              <a:t>(size=10),</a:t>
            </a:r>
          </a:p>
          <a:p>
            <a:r>
              <a:rPr lang="en-US" dirty="0"/>
              <a:t>      </a:t>
            </a:r>
            <a:r>
              <a:rPr lang="en-US" dirty="0" err="1"/>
              <a:t>axis.text.y</a:t>
            </a:r>
            <a:r>
              <a:rPr lang="en-US" dirty="0"/>
              <a:t> = </a:t>
            </a:r>
            <a:r>
              <a:rPr lang="en-US" dirty="0" err="1"/>
              <a:t>element_text</a:t>
            </a:r>
            <a:r>
              <a:rPr lang="en-US" dirty="0"/>
              <a:t>(size=6),</a:t>
            </a:r>
          </a:p>
          <a:p>
            <a:r>
              <a:rPr lang="en-US" dirty="0"/>
              <a:t>      </a:t>
            </a:r>
            <a:r>
              <a:rPr lang="en-US" dirty="0" err="1"/>
              <a:t>axis.text.x</a:t>
            </a:r>
            <a:r>
              <a:rPr lang="en-US" dirty="0"/>
              <a:t> = </a:t>
            </a:r>
            <a:r>
              <a:rPr lang="en-US" dirty="0" err="1"/>
              <a:t>element_text</a:t>
            </a:r>
            <a:r>
              <a:rPr lang="en-US" dirty="0"/>
              <a:t>(</a:t>
            </a:r>
            <a:r>
              <a:rPr lang="en-US"/>
              <a:t>size=6, </a:t>
            </a:r>
            <a:r>
              <a:rPr lang="en-US" dirty="0"/>
              <a:t>angle=45, </a:t>
            </a:r>
            <a:r>
              <a:rPr lang="en-US" dirty="0" err="1"/>
              <a:t>hjust</a:t>
            </a:r>
            <a:r>
              <a:rPr lang="en-US" dirty="0"/>
              <a:t>=1))</a:t>
            </a:r>
          </a:p>
          <a:p>
            <a:endParaRPr lang="en-US" dirty="0"/>
          </a:p>
          <a:p>
            <a:r>
              <a:rPr lang="en-US" dirty="0"/>
              <a:t>But instead of x=</a:t>
            </a:r>
            <a:r>
              <a:rPr lang="en-US" dirty="0" err="1"/>
              <a:t>Source.group</a:t>
            </a:r>
            <a:r>
              <a:rPr lang="en-US" dirty="0"/>
              <a:t>, use the name that you used for the column with the human, companion and ruminant classification.</a:t>
            </a:r>
          </a:p>
        </p:txBody>
      </p:sp>
      <p:sp>
        <p:nvSpPr>
          <p:cNvPr id="4" name="Slide Number Placeholder 3"/>
          <p:cNvSpPr>
            <a:spLocks noGrp="1"/>
          </p:cNvSpPr>
          <p:nvPr>
            <p:ph type="sldNum" sz="quarter" idx="5"/>
          </p:nvPr>
        </p:nvSpPr>
        <p:spPr/>
        <p:txBody>
          <a:bodyPr/>
          <a:lstStyle/>
          <a:p>
            <a:fld id="{4350C456-A012-484B-97C9-AF24CA3273C1}" type="slidenum">
              <a:rPr lang="en-US" smtClean="0"/>
              <a:t>11</a:t>
            </a:fld>
            <a:endParaRPr lang="en-US"/>
          </a:p>
        </p:txBody>
      </p:sp>
    </p:spTree>
    <p:extLst>
      <p:ext uri="{BB962C8B-B14F-4D97-AF65-F5344CB8AC3E}">
        <p14:creationId xmlns:p14="http://schemas.microsoft.com/office/powerpoint/2010/main" val="1532450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 title example: ” What are known functions of these most common AMR genes?”</a:t>
            </a:r>
          </a:p>
        </p:txBody>
      </p:sp>
      <p:sp>
        <p:nvSpPr>
          <p:cNvPr id="4" name="Slide Number Placeholder 3"/>
          <p:cNvSpPr>
            <a:spLocks noGrp="1"/>
          </p:cNvSpPr>
          <p:nvPr>
            <p:ph type="sldNum" sz="quarter" idx="5"/>
          </p:nvPr>
        </p:nvSpPr>
        <p:spPr/>
        <p:txBody>
          <a:bodyPr/>
          <a:lstStyle/>
          <a:p>
            <a:fld id="{4350C456-A012-484B-97C9-AF24CA3273C1}" type="slidenum">
              <a:rPr lang="en-US" smtClean="0"/>
              <a:t>12</a:t>
            </a:fld>
            <a:endParaRPr lang="en-US"/>
          </a:p>
        </p:txBody>
      </p:sp>
    </p:spTree>
    <p:extLst>
      <p:ext uri="{BB962C8B-B14F-4D97-AF65-F5344CB8AC3E}">
        <p14:creationId xmlns:p14="http://schemas.microsoft.com/office/powerpoint/2010/main" val="4060020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Activate title: ”Amount of AMR genes per host group of interest”</a:t>
            </a:r>
          </a:p>
        </p:txBody>
      </p:sp>
      <p:sp>
        <p:nvSpPr>
          <p:cNvPr id="4" name="Slide Number Placeholder 3"/>
          <p:cNvSpPr>
            <a:spLocks noGrp="1"/>
          </p:cNvSpPr>
          <p:nvPr>
            <p:ph type="sldNum" sz="quarter" idx="5"/>
          </p:nvPr>
        </p:nvSpPr>
        <p:spPr/>
        <p:txBody>
          <a:bodyPr/>
          <a:lstStyle/>
          <a:p>
            <a:fld id="{4350C456-A012-484B-97C9-AF24CA3273C1}" type="slidenum">
              <a:rPr lang="en-US" smtClean="0"/>
              <a:t>13</a:t>
            </a:fld>
            <a:endParaRPr lang="en-US"/>
          </a:p>
        </p:txBody>
      </p:sp>
    </p:spTree>
    <p:extLst>
      <p:ext uri="{BB962C8B-B14F-4D97-AF65-F5344CB8AC3E}">
        <p14:creationId xmlns:p14="http://schemas.microsoft.com/office/powerpoint/2010/main" val="999215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50C456-A012-484B-97C9-AF24CA3273C1}" type="slidenum">
              <a:rPr lang="en-US" smtClean="0"/>
              <a:t>14</a:t>
            </a:fld>
            <a:endParaRPr lang="en-US"/>
          </a:p>
        </p:txBody>
      </p:sp>
    </p:spTree>
    <p:extLst>
      <p:ext uri="{BB962C8B-B14F-4D97-AF65-F5344CB8AC3E}">
        <p14:creationId xmlns:p14="http://schemas.microsoft.com/office/powerpoint/2010/main" val="229186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say here you can use a more active title such as: “Staphylococcus aureus a pathogen with broad host range and antimicrobial resistance” instead of a generic title (Background).</a:t>
            </a:r>
          </a:p>
        </p:txBody>
      </p:sp>
      <p:sp>
        <p:nvSpPr>
          <p:cNvPr id="4" name="Slide Number Placeholder 3"/>
          <p:cNvSpPr>
            <a:spLocks noGrp="1"/>
          </p:cNvSpPr>
          <p:nvPr>
            <p:ph type="sldNum" sz="quarter" idx="5"/>
          </p:nvPr>
        </p:nvSpPr>
        <p:spPr/>
        <p:txBody>
          <a:bodyPr/>
          <a:lstStyle/>
          <a:p>
            <a:fld id="{4350C456-A012-484B-97C9-AF24CA3273C1}" type="slidenum">
              <a:rPr lang="en-US" smtClean="0"/>
              <a:t>2</a:t>
            </a:fld>
            <a:endParaRPr lang="en-US"/>
          </a:p>
        </p:txBody>
      </p:sp>
    </p:spTree>
    <p:extLst>
      <p:ext uri="{BB962C8B-B14F-4D97-AF65-F5344CB8AC3E}">
        <p14:creationId xmlns:p14="http://schemas.microsoft.com/office/powerpoint/2010/main" val="179789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you can change the title to “Research Questions”</a:t>
            </a:r>
          </a:p>
          <a:p>
            <a:endParaRPr lang="en-US" dirty="0"/>
          </a:p>
          <a:p>
            <a:r>
              <a:rPr lang="en-US" dirty="0"/>
              <a:t>And simplify the bullet points as follows:</a:t>
            </a:r>
          </a:p>
          <a:p>
            <a:pPr marL="171450" indent="-171450">
              <a:buFont typeface="Arial" panose="020B0604020202020204" pitchFamily="34" charset="0"/>
              <a:buChar char="•"/>
            </a:pPr>
            <a:r>
              <a:rPr lang="en-US" dirty="0"/>
              <a:t>What are the evolutionary relationships among S. aureus isolated from humans, ruminants, and companion animals?</a:t>
            </a:r>
          </a:p>
          <a:p>
            <a:pPr marL="171450" indent="-171450">
              <a:buFont typeface="Arial" panose="020B0604020202020204" pitchFamily="34" charset="0"/>
              <a:buChar char="•"/>
            </a:pPr>
            <a:r>
              <a:rPr lang="en-US" dirty="0"/>
              <a:t>Which of these host group has the most antimicrobial resistance genes?</a:t>
            </a:r>
          </a:p>
        </p:txBody>
      </p:sp>
      <p:sp>
        <p:nvSpPr>
          <p:cNvPr id="4" name="Slide Number Placeholder 3"/>
          <p:cNvSpPr>
            <a:spLocks noGrp="1"/>
          </p:cNvSpPr>
          <p:nvPr>
            <p:ph type="sldNum" sz="quarter" idx="5"/>
          </p:nvPr>
        </p:nvSpPr>
        <p:spPr/>
        <p:txBody>
          <a:bodyPr/>
          <a:lstStyle/>
          <a:p>
            <a:fld id="{4350C456-A012-484B-97C9-AF24CA3273C1}" type="slidenum">
              <a:rPr lang="en-US" smtClean="0"/>
              <a:t>3</a:t>
            </a:fld>
            <a:endParaRPr lang="en-US"/>
          </a:p>
        </p:txBody>
      </p:sp>
    </p:spTree>
    <p:extLst>
      <p:ext uri="{BB962C8B-B14F-4D97-AF65-F5344CB8AC3E}">
        <p14:creationId xmlns:p14="http://schemas.microsoft.com/office/powerpoint/2010/main" val="2259063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background information, so move it up (before research questions). Also, change the title to something that tells the audience something about the manuscript, for example:</a:t>
            </a:r>
          </a:p>
          <a:p>
            <a:r>
              <a:rPr lang="en-US" dirty="0"/>
              <a:t>“S. aureus is a multi-host bacterial pathogen with widespread distribution”</a:t>
            </a:r>
          </a:p>
          <a:p>
            <a:endParaRPr lang="en-US" dirty="0"/>
          </a:p>
        </p:txBody>
      </p:sp>
      <p:sp>
        <p:nvSpPr>
          <p:cNvPr id="4" name="Slide Number Placeholder 3"/>
          <p:cNvSpPr>
            <a:spLocks noGrp="1"/>
          </p:cNvSpPr>
          <p:nvPr>
            <p:ph type="sldNum" sz="quarter" idx="5"/>
          </p:nvPr>
        </p:nvSpPr>
        <p:spPr/>
        <p:txBody>
          <a:bodyPr/>
          <a:lstStyle/>
          <a:p>
            <a:fld id="{4350C456-A012-484B-97C9-AF24CA3273C1}" type="slidenum">
              <a:rPr lang="en-US" smtClean="0"/>
              <a:t>4</a:t>
            </a:fld>
            <a:endParaRPr lang="en-US"/>
          </a:p>
        </p:txBody>
      </p:sp>
    </p:spTree>
    <p:extLst>
      <p:ext uri="{BB962C8B-B14F-4D97-AF65-F5344CB8AC3E}">
        <p14:creationId xmlns:p14="http://schemas.microsoft.com/office/powerpoint/2010/main" val="126776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thinking this slide may not be needed, but you can keep it as is. Except, maybe you can change the title to a more active version, such as “Assembling datasets for phylogenetic analyses and illustrations”</a:t>
            </a:r>
          </a:p>
          <a:p>
            <a:r>
              <a:rPr lang="en-US" dirty="0"/>
              <a:t>Generic titles such as “Methods” are not interesting and the audience may find it boring.</a:t>
            </a:r>
          </a:p>
        </p:txBody>
      </p:sp>
      <p:sp>
        <p:nvSpPr>
          <p:cNvPr id="4" name="Slide Number Placeholder 3"/>
          <p:cNvSpPr>
            <a:spLocks noGrp="1"/>
          </p:cNvSpPr>
          <p:nvPr>
            <p:ph type="sldNum" sz="quarter" idx="5"/>
          </p:nvPr>
        </p:nvSpPr>
        <p:spPr/>
        <p:txBody>
          <a:bodyPr/>
          <a:lstStyle/>
          <a:p>
            <a:fld id="{4350C456-A012-484B-97C9-AF24CA3273C1}" type="slidenum">
              <a:rPr lang="en-US" smtClean="0"/>
              <a:t>5</a:t>
            </a:fld>
            <a:endParaRPr lang="en-US"/>
          </a:p>
        </p:txBody>
      </p:sp>
    </p:spTree>
    <p:extLst>
      <p:ext uri="{BB962C8B-B14F-4D97-AF65-F5344CB8AC3E}">
        <p14:creationId xmlns:p14="http://schemas.microsoft.com/office/powerpoint/2010/main" val="1926541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change the title to an active title that says something about the slide, not just a generic title. For example: “Most genomes of S. aureus were isolated from humans in Europe”</a:t>
            </a:r>
          </a:p>
        </p:txBody>
      </p:sp>
      <p:sp>
        <p:nvSpPr>
          <p:cNvPr id="4" name="Slide Number Placeholder 3"/>
          <p:cNvSpPr>
            <a:spLocks noGrp="1"/>
          </p:cNvSpPr>
          <p:nvPr>
            <p:ph type="sldNum" sz="quarter" idx="5"/>
          </p:nvPr>
        </p:nvSpPr>
        <p:spPr/>
        <p:txBody>
          <a:bodyPr/>
          <a:lstStyle/>
          <a:p>
            <a:fld id="{4350C456-A012-484B-97C9-AF24CA3273C1}" type="slidenum">
              <a:rPr lang="en-US" smtClean="0"/>
              <a:t>6</a:t>
            </a:fld>
            <a:endParaRPr lang="en-US"/>
          </a:p>
        </p:txBody>
      </p:sp>
    </p:spTree>
    <p:extLst>
      <p:ext uri="{BB962C8B-B14F-4D97-AF65-F5344CB8AC3E}">
        <p14:creationId xmlns:p14="http://schemas.microsoft.com/office/powerpoint/2010/main" val="1379780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closer to an active title. I would say something like: “Genetic diversity observed among host groups” would be better, because you found many clonal complexes (not just one or two).</a:t>
            </a:r>
          </a:p>
        </p:txBody>
      </p:sp>
      <p:sp>
        <p:nvSpPr>
          <p:cNvPr id="4" name="Slide Number Placeholder 3"/>
          <p:cNvSpPr>
            <a:spLocks noGrp="1"/>
          </p:cNvSpPr>
          <p:nvPr>
            <p:ph type="sldNum" sz="quarter" idx="5"/>
          </p:nvPr>
        </p:nvSpPr>
        <p:spPr/>
        <p:txBody>
          <a:bodyPr/>
          <a:lstStyle/>
          <a:p>
            <a:fld id="{4350C456-A012-484B-97C9-AF24CA3273C1}" type="slidenum">
              <a:rPr lang="en-US" smtClean="0"/>
              <a:t>7</a:t>
            </a:fld>
            <a:endParaRPr lang="en-US"/>
          </a:p>
        </p:txBody>
      </p:sp>
    </p:spTree>
    <p:extLst>
      <p:ext uri="{BB962C8B-B14F-4D97-AF65-F5344CB8AC3E}">
        <p14:creationId xmlns:p14="http://schemas.microsoft.com/office/powerpoint/2010/main" val="88443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active title such as “Evolutionary relationships among S. aureus suggest host transitions (jumps)”. Then add a little text on the blank space to remind yourself about what you want to say. For instance, you could mention that S. aureus from human, companion animals, and ruminants are found in many branches and different clonal complexes, suggesting host jumps.</a:t>
            </a:r>
          </a:p>
        </p:txBody>
      </p:sp>
      <p:sp>
        <p:nvSpPr>
          <p:cNvPr id="4" name="Slide Number Placeholder 3"/>
          <p:cNvSpPr>
            <a:spLocks noGrp="1"/>
          </p:cNvSpPr>
          <p:nvPr>
            <p:ph type="sldNum" sz="quarter" idx="5"/>
          </p:nvPr>
        </p:nvSpPr>
        <p:spPr/>
        <p:txBody>
          <a:bodyPr/>
          <a:lstStyle/>
          <a:p>
            <a:fld id="{4350C456-A012-484B-97C9-AF24CA3273C1}" type="slidenum">
              <a:rPr lang="en-US" smtClean="0"/>
              <a:t>8</a:t>
            </a:fld>
            <a:endParaRPr lang="en-US"/>
          </a:p>
        </p:txBody>
      </p:sp>
    </p:spTree>
    <p:extLst>
      <p:ext uri="{BB962C8B-B14F-4D97-AF65-F5344CB8AC3E}">
        <p14:creationId xmlns:p14="http://schemas.microsoft.com/office/powerpoint/2010/main" val="1423898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great, but you have to subset your data as you did previously and only plot your focus groups (human vs companion animals, vs ruminants), because other people may talk about these hosts.</a:t>
            </a:r>
          </a:p>
        </p:txBody>
      </p:sp>
      <p:sp>
        <p:nvSpPr>
          <p:cNvPr id="4" name="Slide Number Placeholder 3"/>
          <p:cNvSpPr>
            <a:spLocks noGrp="1"/>
          </p:cNvSpPr>
          <p:nvPr>
            <p:ph type="sldNum" sz="quarter" idx="5"/>
          </p:nvPr>
        </p:nvSpPr>
        <p:spPr/>
        <p:txBody>
          <a:bodyPr/>
          <a:lstStyle/>
          <a:p>
            <a:fld id="{4350C456-A012-484B-97C9-AF24CA3273C1}" type="slidenum">
              <a:rPr lang="en-US" smtClean="0"/>
              <a:t>9</a:t>
            </a:fld>
            <a:endParaRPr lang="en-US"/>
          </a:p>
        </p:txBody>
      </p:sp>
    </p:spTree>
    <p:extLst>
      <p:ext uri="{BB962C8B-B14F-4D97-AF65-F5344CB8AC3E}">
        <p14:creationId xmlns:p14="http://schemas.microsoft.com/office/powerpoint/2010/main" val="2286452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0F213F-DEC2-2C49-A303-626079224A63}"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1640682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0F213F-DEC2-2C49-A303-626079224A63}"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676444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0F213F-DEC2-2C49-A303-626079224A63}"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4165928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0F213F-DEC2-2C49-A303-626079224A63}"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765247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0F213F-DEC2-2C49-A303-626079224A63}"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6357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0F213F-DEC2-2C49-A303-626079224A63}" type="datetimeFigureOut">
              <a:rPr lang="en-US" smtClean="0"/>
              <a:t>8/9/22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70761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0F213F-DEC2-2C49-A303-626079224A63}" type="datetimeFigureOut">
              <a:rPr lang="en-US" smtClean="0"/>
              <a:t>8/9/22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423772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0F213F-DEC2-2C49-A303-626079224A63}" type="datetimeFigureOut">
              <a:rPr lang="en-US" smtClean="0"/>
              <a:t>8/9/22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46268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0F213F-DEC2-2C49-A303-626079224A63}" type="datetimeFigureOut">
              <a:rPr lang="en-US" smtClean="0"/>
              <a:t>8/9/22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2032946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0F213F-DEC2-2C49-A303-626079224A63}" type="datetimeFigureOut">
              <a:rPr lang="en-US" smtClean="0"/>
              <a:t>8/9/22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1978737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0F213F-DEC2-2C49-A303-626079224A63}" type="datetimeFigureOut">
              <a:rPr lang="en-US" smtClean="0"/>
              <a:t>8/9/22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9272E7-AD37-974C-8F1C-6591D4233E1F}" type="slidenum">
              <a:rPr lang="en-US" smtClean="0"/>
              <a:t>‹#›</a:t>
            </a:fld>
            <a:endParaRPr lang="en-US"/>
          </a:p>
        </p:txBody>
      </p:sp>
    </p:spTree>
    <p:extLst>
      <p:ext uri="{BB962C8B-B14F-4D97-AF65-F5344CB8AC3E}">
        <p14:creationId xmlns:p14="http://schemas.microsoft.com/office/powerpoint/2010/main" val="2110498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0F213F-DEC2-2C49-A303-626079224A63}" type="datetimeFigureOut">
              <a:rPr lang="en-US" smtClean="0"/>
              <a:t>8/9/22</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272E7-AD37-974C-8F1C-6591D4233E1F}" type="slidenum">
              <a:rPr lang="en-US" smtClean="0"/>
              <a:t>‹#›</a:t>
            </a:fld>
            <a:endParaRPr lang="en-US"/>
          </a:p>
        </p:txBody>
      </p:sp>
    </p:spTree>
    <p:extLst>
      <p:ext uri="{BB962C8B-B14F-4D97-AF65-F5344CB8AC3E}">
        <p14:creationId xmlns:p14="http://schemas.microsoft.com/office/powerpoint/2010/main" val="8110643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card.mcmaster.ca/ontology/36000" TargetMode="External"/><Relationship Id="rId13" Type="http://schemas.openxmlformats.org/officeDocument/2006/relationships/image" Target="../media/image14.png"/><Relationship Id="rId3" Type="http://schemas.openxmlformats.org/officeDocument/2006/relationships/hyperlink" Target="https://card.mcmaster.ca/ontology/36003" TargetMode="External"/><Relationship Id="rId7" Type="http://schemas.openxmlformats.org/officeDocument/2006/relationships/hyperlink" Target="https://card.mcmaster.ca/ontology/45731" TargetMode="External"/><Relationship Id="rId12" Type="http://schemas.openxmlformats.org/officeDocument/2006/relationships/hyperlink" Target="https://card.mcmaster.ca/ontology/4136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ard.mcmaster.ca/ontology/36272" TargetMode="External"/><Relationship Id="rId11" Type="http://schemas.openxmlformats.org/officeDocument/2006/relationships/hyperlink" Target="https://card.mcmaster.ca/ontology/35998" TargetMode="External"/><Relationship Id="rId5" Type="http://schemas.openxmlformats.org/officeDocument/2006/relationships/hyperlink" Target="https://card.mcmaster.ca/ontology/36001" TargetMode="External"/><Relationship Id="rId10" Type="http://schemas.openxmlformats.org/officeDocument/2006/relationships/hyperlink" Target="https://card.mcmaster.ca/ontology/36017" TargetMode="External"/><Relationship Id="rId4" Type="http://schemas.openxmlformats.org/officeDocument/2006/relationships/hyperlink" Target="https://card.mcmaster.ca/ontology/36189" TargetMode="External"/><Relationship Id="rId9" Type="http://schemas.openxmlformats.org/officeDocument/2006/relationships/hyperlink" Target="https://card.mcmaster.ca/ontology/37589"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1A97-7D58-D5C2-CC23-27385FDED629}"/>
              </a:ext>
            </a:extLst>
          </p:cNvPr>
          <p:cNvSpPr>
            <a:spLocks noGrp="1"/>
          </p:cNvSpPr>
          <p:nvPr>
            <p:ph type="ctrTitle"/>
          </p:nvPr>
        </p:nvSpPr>
        <p:spPr>
          <a:xfrm>
            <a:off x="609599" y="3883019"/>
            <a:ext cx="10972800" cy="2602893"/>
          </a:xfrm>
        </p:spPr>
        <p:txBody>
          <a:bodyPr>
            <a:normAutofit fontScale="90000"/>
          </a:bodyPr>
          <a:lstStyle/>
          <a:p>
            <a:r>
              <a:rPr lang="en-US" sz="3100" b="1" dirty="0">
                <a:latin typeface="Times New Roman" pitchFamily="18" charset="0"/>
                <a:cs typeface="Times New Roman" pitchFamily="18" charset="0"/>
              </a:rPr>
              <a:t>Evolutionary relationships and antimicrobial resistance of </a:t>
            </a:r>
            <a:r>
              <a:rPr lang="en-US" sz="3100" b="1" i="1" u="sng" dirty="0">
                <a:latin typeface="Times New Roman" pitchFamily="18" charset="0"/>
                <a:cs typeface="Times New Roman" pitchFamily="18" charset="0"/>
              </a:rPr>
              <a:t>Staphylococcus</a:t>
            </a:r>
            <a:r>
              <a:rPr lang="en-US" sz="3100" b="1" i="1" dirty="0">
                <a:latin typeface="Times New Roman" pitchFamily="18" charset="0"/>
                <a:cs typeface="Times New Roman" pitchFamily="18" charset="0"/>
              </a:rPr>
              <a:t> </a:t>
            </a:r>
            <a:r>
              <a:rPr lang="en-US" sz="3100" b="1" i="1" u="sng" dirty="0" err="1">
                <a:latin typeface="Times New Roman" pitchFamily="18" charset="0"/>
                <a:cs typeface="Times New Roman" pitchFamily="18" charset="0"/>
              </a:rPr>
              <a:t>aureus</a:t>
            </a:r>
            <a:r>
              <a:rPr lang="en-US" sz="3100" b="1" dirty="0">
                <a:latin typeface="Times New Roman" pitchFamily="18" charset="0"/>
                <a:cs typeface="Times New Roman" pitchFamily="18" charset="0"/>
              </a:rPr>
              <a:t> in humans, ruminants and companion animals</a:t>
            </a:r>
            <a:br>
              <a:rPr lang="en-US" sz="3100" b="1" dirty="0">
                <a:latin typeface="+mn-lt"/>
              </a:rPr>
            </a:br>
            <a:br>
              <a:rPr lang="en-US" sz="2800" b="1" dirty="0">
                <a:latin typeface="+mn-lt"/>
              </a:rPr>
            </a:br>
            <a:r>
              <a:rPr lang="en-US" sz="2700" b="1" dirty="0">
                <a:latin typeface="+mn-lt"/>
              </a:rPr>
              <a:t>HAFEEZ AKINNIYI</a:t>
            </a:r>
            <a:br>
              <a:rPr lang="en-US" sz="2700" b="1" dirty="0">
                <a:latin typeface="+mn-lt"/>
              </a:rPr>
            </a:br>
            <a:r>
              <a:rPr lang="en-US" sz="2200" b="1" dirty="0">
                <a:latin typeface="+mn-lt"/>
              </a:rPr>
              <a:t>SUMMER RESEARCH FELLOW</a:t>
            </a:r>
            <a:br>
              <a:rPr lang="en-US" sz="2800" b="1" dirty="0">
                <a:latin typeface="+mn-lt"/>
              </a:rPr>
            </a:br>
            <a:r>
              <a:rPr lang="en-US" sz="2800" b="1" dirty="0">
                <a:latin typeface="+mn-lt"/>
              </a:rPr>
              <a:t> </a:t>
            </a:r>
            <a:endParaRPr lang="en-US" sz="2800" b="1" i="1" u="sng" dirty="0">
              <a:latin typeface="+mn-lt"/>
            </a:endParaRPr>
          </a:p>
        </p:txBody>
      </p:sp>
      <p:pic>
        <p:nvPicPr>
          <p:cNvPr id="5" name="Picture 4" descr="Chart&#10;&#10;Description automatically generated">
            <a:extLst>
              <a:ext uri="{FF2B5EF4-FFF2-40B4-BE49-F238E27FC236}">
                <a16:creationId xmlns:a16="http://schemas.microsoft.com/office/drawing/2014/main" id="{B6696984-FA08-5DA2-22B0-3518446AC883}"/>
              </a:ext>
            </a:extLst>
          </p:cNvPr>
          <p:cNvPicPr>
            <a:picLocks noChangeAspect="1"/>
          </p:cNvPicPr>
          <p:nvPr/>
        </p:nvPicPr>
        <p:blipFill rotWithShape="1">
          <a:blip r:embed="rId3"/>
          <a:srcRect r="29636" b="83883"/>
          <a:stretch/>
        </p:blipFill>
        <p:spPr>
          <a:xfrm>
            <a:off x="0" y="-8673"/>
            <a:ext cx="12192000" cy="1086845"/>
          </a:xfrm>
          <a:prstGeom prst="rect">
            <a:avLst/>
          </a:prstGeom>
        </p:spPr>
      </p:pic>
      <p:pic>
        <p:nvPicPr>
          <p:cNvPr id="6" name="Picture 5" descr="Chart&#10;&#10;Description automatically generated">
            <a:extLst>
              <a:ext uri="{FF2B5EF4-FFF2-40B4-BE49-F238E27FC236}">
                <a16:creationId xmlns:a16="http://schemas.microsoft.com/office/drawing/2014/main" id="{0792027D-852C-285A-2263-6E6CA9A2D98B}"/>
              </a:ext>
            </a:extLst>
          </p:cNvPr>
          <p:cNvPicPr>
            <a:picLocks noChangeAspect="1"/>
          </p:cNvPicPr>
          <p:nvPr/>
        </p:nvPicPr>
        <p:blipFill rotWithShape="1">
          <a:blip r:embed="rId3">
            <a:alphaModFix amt="23000"/>
          </a:blip>
          <a:srcRect l="10078" t="27904" r="1464"/>
          <a:stretch/>
        </p:blipFill>
        <p:spPr>
          <a:xfrm>
            <a:off x="1746820" y="1078172"/>
            <a:ext cx="8698359" cy="2709572"/>
          </a:xfrm>
          <a:prstGeom prst="rect">
            <a:avLst/>
          </a:prstGeom>
        </p:spPr>
      </p:pic>
    </p:spTree>
    <p:extLst>
      <p:ext uri="{BB962C8B-B14F-4D97-AF65-F5344CB8AC3E}">
        <p14:creationId xmlns:p14="http://schemas.microsoft.com/office/powerpoint/2010/main" val="876186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19115"/>
          </a:xfrm>
        </p:spPr>
        <p:txBody>
          <a:bodyPr/>
          <a:lstStyle/>
          <a:p>
            <a:pPr algn="ctr"/>
            <a:r>
              <a:rPr lang="en-US" b="1" dirty="0">
                <a:latin typeface="Times New Roman" pitchFamily="18" charset="0"/>
                <a:cs typeface="Times New Roman" pitchFamily="18" charset="0"/>
              </a:rPr>
              <a:t>Antimicrobial resistance (AMR)</a:t>
            </a:r>
          </a:p>
        </p:txBody>
      </p:sp>
      <p:pic>
        <p:nvPicPr>
          <p:cNvPr id="9" name="Content Placeholder 8"/>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21092"/>
          <a:stretch/>
        </p:blipFill>
        <p:spPr>
          <a:xfrm>
            <a:off x="244014" y="1009934"/>
            <a:ext cx="5692762" cy="5732060"/>
          </a:xfrm>
        </p:spPr>
      </p:pic>
      <p:pic>
        <p:nvPicPr>
          <p:cNvPr id="4" name="Content Placeholder 3"/>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21041"/>
          <a:stretch/>
        </p:blipFill>
        <p:spPr>
          <a:xfrm>
            <a:off x="6055692" y="887102"/>
            <a:ext cx="5394962" cy="2863428"/>
          </a:xfrm>
        </p:spPr>
      </p:pic>
      <p:pic>
        <p:nvPicPr>
          <p:cNvPr id="7"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5694" y="4034023"/>
            <a:ext cx="5394960" cy="2817155"/>
          </a:xfrm>
          <a:prstGeom prst="rect">
            <a:avLst/>
          </a:prstGeom>
        </p:spPr>
      </p:pic>
      <p:sp>
        <p:nvSpPr>
          <p:cNvPr id="3" name="TextBox 2"/>
          <p:cNvSpPr txBox="1"/>
          <p:nvPr/>
        </p:nvSpPr>
        <p:spPr>
          <a:xfrm>
            <a:off x="6646460" y="3709586"/>
            <a:ext cx="4707340" cy="369332"/>
          </a:xfrm>
          <a:prstGeom prst="rect">
            <a:avLst/>
          </a:prstGeom>
          <a:noFill/>
        </p:spPr>
        <p:txBody>
          <a:bodyPr wrap="square" rtlCol="0">
            <a:spAutoFit/>
          </a:bodyPr>
          <a:lstStyle/>
          <a:p>
            <a:pPr algn="ctr"/>
            <a:r>
              <a:rPr lang="en-US" b="1" dirty="0">
                <a:latin typeface="Times New Roman" pitchFamily="18" charset="0"/>
                <a:cs typeface="Times New Roman" pitchFamily="18" charset="0"/>
              </a:rPr>
              <a:t>Humans &gt; Companion animals &gt; Ruminants</a:t>
            </a:r>
          </a:p>
        </p:txBody>
      </p:sp>
      <p:sp>
        <p:nvSpPr>
          <p:cNvPr id="5" name="Rectangle 4"/>
          <p:cNvSpPr/>
          <p:nvPr/>
        </p:nvSpPr>
        <p:spPr>
          <a:xfrm>
            <a:off x="244014" y="1119116"/>
            <a:ext cx="5597228" cy="5527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55694" y="887102"/>
            <a:ext cx="5394960" cy="28224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965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38200" y="163776"/>
            <a:ext cx="10515600" cy="614363"/>
          </a:xfrm>
        </p:spPr>
        <p:txBody>
          <a:bodyPr>
            <a:noAutofit/>
          </a:bodyPr>
          <a:lstStyle/>
          <a:p>
            <a:r>
              <a:rPr lang="en-US" b="1" dirty="0">
                <a:latin typeface="Times New Roman" pitchFamily="18" charset="0"/>
                <a:cs typeface="Times New Roman" pitchFamily="18" charset="0"/>
              </a:rPr>
              <a:t>Most common AMR genes</a:t>
            </a:r>
            <a:endParaRPr lang="en-US" b="1" dirty="0">
              <a:latin typeface="+mn-lt"/>
              <a:cs typeface="Times New Roman" pitchFamily="18" charset="0"/>
            </a:endParaRPr>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4012" y="803058"/>
            <a:ext cx="8503920" cy="5764819"/>
          </a:xfrm>
        </p:spPr>
      </p:pic>
      <p:sp>
        <p:nvSpPr>
          <p:cNvPr id="10" name="Rectangle 9"/>
          <p:cNvSpPr/>
          <p:nvPr/>
        </p:nvSpPr>
        <p:spPr>
          <a:xfrm>
            <a:off x="1494419" y="1446658"/>
            <a:ext cx="5863995" cy="1228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94419" y="3248194"/>
            <a:ext cx="5863995" cy="1228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94419" y="4738098"/>
            <a:ext cx="5863995" cy="1228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94419" y="4958738"/>
            <a:ext cx="5863995" cy="1228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94419" y="5152082"/>
            <a:ext cx="5863995" cy="1228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494419" y="2620386"/>
            <a:ext cx="5863995" cy="1228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133212" y="3029826"/>
            <a:ext cx="1593928" cy="646331"/>
          </a:xfrm>
          <a:prstGeom prst="rect">
            <a:avLst/>
          </a:prstGeom>
          <a:noFill/>
        </p:spPr>
        <p:txBody>
          <a:bodyPr wrap="square" rtlCol="0">
            <a:spAutoFit/>
          </a:bodyPr>
          <a:lstStyle/>
          <a:p>
            <a:pPr>
              <a:lnSpc>
                <a:spcPct val="150000"/>
              </a:lnSpc>
            </a:pPr>
            <a:r>
              <a:rPr lang="en-US" sz="2400" b="1" dirty="0" err="1">
                <a:latin typeface="Times New Roman" pitchFamily="18" charset="0"/>
                <a:cs typeface="Times New Roman" pitchFamily="18" charset="0"/>
              </a:rPr>
              <a:t>fosB.Saur</a:t>
            </a:r>
            <a:endParaRPr lang="en-US" sz="2400" b="1" dirty="0">
              <a:latin typeface="Times New Roman" pitchFamily="18" charset="0"/>
              <a:cs typeface="Times New Roman" pitchFamily="18" charset="0"/>
            </a:endParaRPr>
          </a:p>
        </p:txBody>
      </p:sp>
      <p:sp>
        <p:nvSpPr>
          <p:cNvPr id="16" name="TextBox 15"/>
          <p:cNvSpPr txBox="1"/>
          <p:nvPr/>
        </p:nvSpPr>
        <p:spPr>
          <a:xfrm>
            <a:off x="9108188" y="4724450"/>
            <a:ext cx="1402856" cy="646331"/>
          </a:xfrm>
          <a:prstGeom prst="rect">
            <a:avLst/>
          </a:prstGeom>
          <a:noFill/>
        </p:spPr>
        <p:txBody>
          <a:bodyPr wrap="square" rtlCol="0">
            <a:spAutoFit/>
          </a:bodyPr>
          <a:lstStyle/>
          <a:p>
            <a:pPr>
              <a:lnSpc>
                <a:spcPct val="150000"/>
              </a:lnSpc>
            </a:pPr>
            <a:r>
              <a:rPr lang="en-US" sz="2400" b="1" dirty="0">
                <a:latin typeface="Times New Roman" pitchFamily="18" charset="0"/>
                <a:cs typeface="Times New Roman" pitchFamily="18" charset="0"/>
              </a:rPr>
              <a:t> blaR1</a:t>
            </a:r>
          </a:p>
        </p:txBody>
      </p:sp>
      <p:sp>
        <p:nvSpPr>
          <p:cNvPr id="17" name="TextBox 16"/>
          <p:cNvSpPr txBox="1"/>
          <p:nvPr/>
        </p:nvSpPr>
        <p:spPr>
          <a:xfrm>
            <a:off x="9146017" y="2370895"/>
            <a:ext cx="1402856" cy="646331"/>
          </a:xfrm>
          <a:prstGeom prst="rect">
            <a:avLst/>
          </a:prstGeom>
          <a:noFill/>
        </p:spPr>
        <p:txBody>
          <a:bodyPr wrap="square" rtlCol="0">
            <a:spAutoFit/>
          </a:bodyPr>
          <a:lstStyle/>
          <a:p>
            <a:pPr>
              <a:lnSpc>
                <a:spcPct val="150000"/>
              </a:lnSpc>
            </a:pPr>
            <a:r>
              <a:rPr lang="en-US" sz="2400" b="1" dirty="0" err="1">
                <a:latin typeface="Times New Roman" pitchFamily="18" charset="0"/>
                <a:cs typeface="Times New Roman" pitchFamily="18" charset="0"/>
              </a:rPr>
              <a:t>mecA</a:t>
            </a:r>
            <a:endParaRPr lang="en-US" sz="2400" b="1" dirty="0">
              <a:latin typeface="Times New Roman" pitchFamily="18" charset="0"/>
              <a:cs typeface="Times New Roman" pitchFamily="18" charset="0"/>
            </a:endParaRPr>
          </a:p>
        </p:txBody>
      </p:sp>
      <p:sp>
        <p:nvSpPr>
          <p:cNvPr id="18" name="TextBox 17"/>
          <p:cNvSpPr txBox="1"/>
          <p:nvPr/>
        </p:nvSpPr>
        <p:spPr>
          <a:xfrm>
            <a:off x="9205996" y="4999682"/>
            <a:ext cx="1548440" cy="646331"/>
          </a:xfrm>
          <a:prstGeom prst="rect">
            <a:avLst/>
          </a:prstGeom>
          <a:noFill/>
        </p:spPr>
        <p:txBody>
          <a:bodyPr wrap="square" rtlCol="0">
            <a:spAutoFit/>
          </a:bodyPr>
          <a:lstStyle/>
          <a:p>
            <a:pPr>
              <a:lnSpc>
                <a:spcPct val="150000"/>
              </a:lnSpc>
            </a:pPr>
            <a:r>
              <a:rPr lang="en-US" sz="2400" b="1" dirty="0" err="1">
                <a:latin typeface="Times New Roman" pitchFamily="18" charset="0"/>
                <a:cs typeface="Times New Roman" pitchFamily="18" charset="0"/>
              </a:rPr>
              <a:t>blaI_of_Z</a:t>
            </a:r>
            <a:endParaRPr lang="en-US" sz="2400" b="1" dirty="0">
              <a:latin typeface="Times New Roman" pitchFamily="18" charset="0"/>
              <a:cs typeface="Times New Roman" pitchFamily="18" charset="0"/>
            </a:endParaRPr>
          </a:p>
        </p:txBody>
      </p:sp>
      <p:sp>
        <p:nvSpPr>
          <p:cNvPr id="19" name="TextBox 18"/>
          <p:cNvSpPr txBox="1"/>
          <p:nvPr/>
        </p:nvSpPr>
        <p:spPr>
          <a:xfrm>
            <a:off x="9187804" y="4421922"/>
            <a:ext cx="1402856" cy="646331"/>
          </a:xfrm>
          <a:prstGeom prst="rect">
            <a:avLst/>
          </a:prstGeom>
          <a:noFill/>
        </p:spPr>
        <p:txBody>
          <a:bodyPr wrap="square" rtlCol="0">
            <a:spAutoFit/>
          </a:bodyPr>
          <a:lstStyle/>
          <a:p>
            <a:pPr>
              <a:lnSpc>
                <a:spcPct val="150000"/>
              </a:lnSpc>
            </a:pPr>
            <a:r>
              <a:rPr lang="en-US" sz="2400" b="1" dirty="0" err="1">
                <a:latin typeface="Times New Roman" pitchFamily="18" charset="0"/>
                <a:cs typeface="Times New Roman" pitchFamily="18" charset="0"/>
              </a:rPr>
              <a:t>blaZ</a:t>
            </a:r>
            <a:endParaRPr lang="en-US" sz="2400" b="1" dirty="0">
              <a:latin typeface="Times New Roman" pitchFamily="18" charset="0"/>
              <a:cs typeface="Times New Roman" pitchFamily="18" charset="0"/>
            </a:endParaRPr>
          </a:p>
        </p:txBody>
      </p:sp>
      <p:sp>
        <p:nvSpPr>
          <p:cNvPr id="20" name="TextBox 19"/>
          <p:cNvSpPr txBox="1"/>
          <p:nvPr/>
        </p:nvSpPr>
        <p:spPr>
          <a:xfrm>
            <a:off x="9174156" y="1214642"/>
            <a:ext cx="1402856" cy="646331"/>
          </a:xfrm>
          <a:prstGeom prst="rect">
            <a:avLst/>
          </a:prstGeom>
          <a:noFill/>
        </p:spPr>
        <p:txBody>
          <a:bodyPr wrap="square" rtlCol="0">
            <a:spAutoFit/>
          </a:bodyPr>
          <a:lstStyle/>
          <a:p>
            <a:pPr>
              <a:lnSpc>
                <a:spcPct val="150000"/>
              </a:lnSpc>
            </a:pPr>
            <a:r>
              <a:rPr lang="en-US" sz="2400" b="1" dirty="0">
                <a:latin typeface="Times New Roman" pitchFamily="18" charset="0"/>
                <a:cs typeface="Times New Roman" pitchFamily="18" charset="0"/>
              </a:rPr>
              <a:t>tet38</a:t>
            </a:r>
          </a:p>
        </p:txBody>
      </p:sp>
    </p:spTree>
    <p:extLst>
      <p:ext uri="{BB962C8B-B14F-4D97-AF65-F5344CB8AC3E}">
        <p14:creationId xmlns:p14="http://schemas.microsoft.com/office/powerpoint/2010/main" val="294438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2784-4BD2-91AE-61FB-6CAC9AF21AB4}"/>
              </a:ext>
            </a:extLst>
          </p:cNvPr>
          <p:cNvSpPr>
            <a:spLocks noGrp="1"/>
          </p:cNvSpPr>
          <p:nvPr>
            <p:ph type="title"/>
          </p:nvPr>
        </p:nvSpPr>
        <p:spPr>
          <a:xfrm>
            <a:off x="838200" y="0"/>
            <a:ext cx="10363200" cy="1325563"/>
          </a:xfrm>
        </p:spPr>
        <p:txBody>
          <a:bodyPr/>
          <a:lstStyle/>
          <a:p>
            <a:pPr algn="ctr"/>
            <a:r>
              <a:rPr lang="en-US" b="1" dirty="0">
                <a:latin typeface="Times New Roman" pitchFamily="18" charset="0"/>
                <a:cs typeface="Times New Roman" pitchFamily="18" charset="0"/>
              </a:rPr>
              <a:t>Gene Ontology</a:t>
            </a:r>
          </a:p>
        </p:txBody>
      </p:sp>
      <p:graphicFrame>
        <p:nvGraphicFramePr>
          <p:cNvPr id="10" name="Content Placeholder 3"/>
          <p:cNvGraphicFramePr>
            <a:graphicFrameLocks noGrp="1"/>
          </p:cNvGraphicFramePr>
          <p:nvPr>
            <p:ph idx="1"/>
            <p:extLst>
              <p:ext uri="{D42A27DB-BD31-4B8C-83A1-F6EECF244321}">
                <p14:modId xmlns:p14="http://schemas.microsoft.com/office/powerpoint/2010/main" val="1135912371"/>
              </p:ext>
            </p:extLst>
          </p:nvPr>
        </p:nvGraphicFramePr>
        <p:xfrm>
          <a:off x="838200" y="2640211"/>
          <a:ext cx="10363200" cy="3139440"/>
        </p:xfrm>
        <a:graphic>
          <a:graphicData uri="http://schemas.openxmlformats.org/drawingml/2006/table">
            <a:tbl>
              <a:tblPr firstRow="1" bandRow="1">
                <a:tableStyleId>{5C22544A-7EE6-4342-B048-85BDC9FD1C3A}</a:tableStyleId>
              </a:tblPr>
              <a:tblGrid>
                <a:gridCol w="1439333">
                  <a:extLst>
                    <a:ext uri="{9D8B030D-6E8A-4147-A177-3AD203B41FA5}">
                      <a16:colId xmlns:a16="http://schemas.microsoft.com/office/drawing/2014/main" val="20000"/>
                    </a:ext>
                  </a:extLst>
                </a:gridCol>
                <a:gridCol w="2782711">
                  <a:extLst>
                    <a:ext uri="{9D8B030D-6E8A-4147-A177-3AD203B41FA5}">
                      <a16:colId xmlns:a16="http://schemas.microsoft.com/office/drawing/2014/main" val="20001"/>
                    </a:ext>
                  </a:extLst>
                </a:gridCol>
                <a:gridCol w="2974622">
                  <a:extLst>
                    <a:ext uri="{9D8B030D-6E8A-4147-A177-3AD203B41FA5}">
                      <a16:colId xmlns:a16="http://schemas.microsoft.com/office/drawing/2014/main" val="20002"/>
                    </a:ext>
                  </a:extLst>
                </a:gridCol>
                <a:gridCol w="3166534">
                  <a:extLst>
                    <a:ext uri="{9D8B030D-6E8A-4147-A177-3AD203B41FA5}">
                      <a16:colId xmlns:a16="http://schemas.microsoft.com/office/drawing/2014/main" val="20003"/>
                    </a:ext>
                  </a:extLst>
                </a:gridCol>
              </a:tblGrid>
              <a:tr h="370840">
                <a:tc>
                  <a:txBody>
                    <a:bodyPr/>
                    <a:lstStyle/>
                    <a:p>
                      <a:pPr algn="l"/>
                      <a:r>
                        <a:rPr lang="en-US" dirty="0">
                          <a:latin typeface="Times New Roman" pitchFamily="18" charset="0"/>
                          <a:cs typeface="Times New Roman" pitchFamily="18" charset="0"/>
                        </a:rPr>
                        <a:t>Gene</a:t>
                      </a:r>
                    </a:p>
                  </a:txBody>
                  <a:tcPr/>
                </a:tc>
                <a:tc>
                  <a:txBody>
                    <a:bodyPr/>
                    <a:lstStyle/>
                    <a:p>
                      <a:pPr algn="l"/>
                      <a:r>
                        <a:rPr lang="en-US" sz="1800" b="1" i="0" kern="1200" dirty="0">
                          <a:solidFill>
                            <a:schemeClr val="lt1"/>
                          </a:solidFill>
                          <a:effectLst/>
                          <a:latin typeface="Times New Roman" pitchFamily="18" charset="0"/>
                          <a:ea typeface="+mn-ea"/>
                          <a:cs typeface="Times New Roman" pitchFamily="18" charset="0"/>
                        </a:rPr>
                        <a:t>AMR Gene Family</a:t>
                      </a:r>
                      <a:endParaRPr lang="en-US" sz="1800" b="1"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Drug class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Resistance mechanism</a:t>
                      </a:r>
                    </a:p>
                  </a:txBody>
                  <a:tcPr/>
                </a:tc>
                <a:extLst>
                  <a:ext uri="{0D108BD9-81ED-4DB2-BD59-A6C34878D82A}">
                    <a16:rowId xmlns:a16="http://schemas.microsoft.com/office/drawing/2014/main" val="10000"/>
                  </a:ext>
                </a:extLst>
              </a:tr>
              <a:tr h="370840">
                <a:tc>
                  <a:txBody>
                    <a:bodyPr/>
                    <a:lstStyle/>
                    <a:p>
                      <a:pPr algn="l"/>
                      <a:r>
                        <a:rPr lang="en-US" dirty="0">
                          <a:latin typeface="Times New Roman" pitchFamily="18" charset="0"/>
                          <a:cs typeface="Times New Roman" pitchFamily="18" charset="0"/>
                        </a:rPr>
                        <a:t>tet38</a:t>
                      </a:r>
                    </a:p>
                  </a:txBody>
                  <a:tcPr/>
                </a:tc>
                <a:tc>
                  <a:txBody>
                    <a:bodyPr/>
                    <a:lstStyle/>
                    <a:p>
                      <a:pPr algn="l"/>
                      <a:r>
                        <a:rPr lang="en-US" sz="1800" b="0" i="0" u="sng" kern="1200" dirty="0">
                          <a:solidFill>
                            <a:schemeClr val="dk1"/>
                          </a:solidFill>
                          <a:effectLst/>
                          <a:latin typeface="Times New Roman" pitchFamily="18" charset="0"/>
                          <a:ea typeface="+mn-ea"/>
                          <a:cs typeface="Times New Roman" pitchFamily="18" charset="0"/>
                          <a:hlinkClick r:id="rId3"/>
                        </a:rPr>
                        <a:t>major facilitator superfamily (MFS) antibiotic efflux pump</a:t>
                      </a:r>
                      <a:endParaRPr lang="en-US" dirty="0">
                        <a:latin typeface="Times New Roman" pitchFamily="18" charset="0"/>
                        <a:cs typeface="Times New Roman" pitchFamily="18" charset="0"/>
                      </a:endParaRPr>
                    </a:p>
                  </a:txBody>
                  <a:tcPr/>
                </a:tc>
                <a:tc>
                  <a:txBody>
                    <a:bodyPr/>
                    <a:lstStyle/>
                    <a:p>
                      <a:pPr algn="l"/>
                      <a:r>
                        <a:rPr lang="en-US" sz="1800" b="0" i="0" u="sng" kern="1200" dirty="0">
                          <a:solidFill>
                            <a:schemeClr val="dk1"/>
                          </a:solidFill>
                          <a:effectLst/>
                          <a:latin typeface="Times New Roman" pitchFamily="18" charset="0"/>
                          <a:ea typeface="+mn-ea"/>
                          <a:cs typeface="Times New Roman" pitchFamily="18" charset="0"/>
                          <a:hlinkClick r:id="rId4"/>
                        </a:rPr>
                        <a:t>tetracycline antibiotic</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a:solidFill>
                            <a:schemeClr val="dk1"/>
                          </a:solidFill>
                          <a:effectLst/>
                          <a:latin typeface="Times New Roman" pitchFamily="18" charset="0"/>
                          <a:ea typeface="+mn-ea"/>
                          <a:cs typeface="Times New Roman" pitchFamily="18" charset="0"/>
                          <a:hlinkClick r:id="rId5"/>
                        </a:rPr>
                        <a:t>antibiotic efflux</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latin typeface="Times New Roman" pitchFamily="18" charset="0"/>
                          <a:cs typeface="Times New Roman" pitchFamily="18" charset="0"/>
                        </a:rPr>
                        <a:t>fosB.Saur</a:t>
                      </a:r>
                      <a:endParaRPr lang="en-US" dirty="0">
                        <a:latin typeface="Times New Roman" pitchFamily="18" charset="0"/>
                        <a:cs typeface="Times New Roman" pitchFamily="18" charset="0"/>
                      </a:endParaRPr>
                    </a:p>
                  </a:txBody>
                  <a:tcPr/>
                </a:tc>
                <a:tc>
                  <a:txBody>
                    <a:bodyPr/>
                    <a:lstStyle/>
                    <a:p>
                      <a:pPr algn="l"/>
                      <a:r>
                        <a:rPr lang="en-US" sz="1800" b="0" i="0" u="sng" kern="1200" dirty="0" err="1">
                          <a:solidFill>
                            <a:schemeClr val="dk1"/>
                          </a:solidFill>
                          <a:effectLst/>
                          <a:latin typeface="Times New Roman" pitchFamily="18" charset="0"/>
                          <a:ea typeface="+mn-ea"/>
                          <a:cs typeface="Times New Roman" pitchFamily="18" charset="0"/>
                          <a:hlinkClick r:id="rId6"/>
                        </a:rPr>
                        <a:t>fosfomycin</a:t>
                      </a:r>
                      <a:r>
                        <a:rPr lang="en-US" sz="1800" b="0" i="0" u="sng" kern="1200" dirty="0">
                          <a:solidFill>
                            <a:schemeClr val="dk1"/>
                          </a:solidFill>
                          <a:effectLst/>
                          <a:latin typeface="Times New Roman" pitchFamily="18" charset="0"/>
                          <a:ea typeface="+mn-ea"/>
                          <a:cs typeface="Times New Roman" pitchFamily="18" charset="0"/>
                          <a:hlinkClick r:id="rId6"/>
                        </a:rPr>
                        <a:t> </a:t>
                      </a:r>
                      <a:r>
                        <a:rPr lang="en-US" sz="1800" b="0" i="0" u="sng" kern="1200" dirty="0" err="1">
                          <a:solidFill>
                            <a:schemeClr val="dk1"/>
                          </a:solidFill>
                          <a:effectLst/>
                          <a:latin typeface="Times New Roman" pitchFamily="18" charset="0"/>
                          <a:ea typeface="+mn-ea"/>
                          <a:cs typeface="Times New Roman" pitchFamily="18" charset="0"/>
                          <a:hlinkClick r:id="rId6"/>
                        </a:rPr>
                        <a:t>thiol</a:t>
                      </a:r>
                      <a:r>
                        <a:rPr lang="en-US" sz="1800" b="0" i="0" u="sng" kern="1200" dirty="0">
                          <a:solidFill>
                            <a:schemeClr val="dk1"/>
                          </a:solidFill>
                          <a:effectLst/>
                          <a:latin typeface="Times New Roman" pitchFamily="18" charset="0"/>
                          <a:ea typeface="+mn-ea"/>
                          <a:cs typeface="Times New Roman" pitchFamily="18" charset="0"/>
                          <a:hlinkClick r:id="rId6"/>
                        </a:rPr>
                        <a:t> </a:t>
                      </a:r>
                      <a:r>
                        <a:rPr lang="en-US" sz="1800" b="0" i="0" u="sng" kern="1200" dirty="0" err="1">
                          <a:solidFill>
                            <a:schemeClr val="dk1"/>
                          </a:solidFill>
                          <a:effectLst/>
                          <a:latin typeface="Times New Roman" pitchFamily="18" charset="0"/>
                          <a:ea typeface="+mn-ea"/>
                          <a:cs typeface="Times New Roman" pitchFamily="18" charset="0"/>
                          <a:hlinkClick r:id="rId6"/>
                        </a:rPr>
                        <a:t>transferase</a:t>
                      </a:r>
                      <a:endParaRPr lang="en-US" dirty="0">
                        <a:latin typeface="Times New Roman" pitchFamily="18" charset="0"/>
                        <a:cs typeface="Times New Roman" pitchFamily="18" charset="0"/>
                      </a:endParaRPr>
                    </a:p>
                  </a:txBody>
                  <a:tcPr/>
                </a:tc>
                <a:tc>
                  <a:txBody>
                    <a:bodyPr/>
                    <a:lstStyle/>
                    <a:p>
                      <a:pPr algn="l"/>
                      <a:r>
                        <a:rPr lang="en-US" sz="1800" b="0" i="0" u="sng" kern="1200" dirty="0" err="1">
                          <a:solidFill>
                            <a:schemeClr val="dk1"/>
                          </a:solidFill>
                          <a:effectLst/>
                          <a:latin typeface="Times New Roman" pitchFamily="18" charset="0"/>
                          <a:ea typeface="+mn-ea"/>
                          <a:cs typeface="Times New Roman" pitchFamily="18" charset="0"/>
                          <a:hlinkClick r:id="rId7"/>
                        </a:rPr>
                        <a:t>phosphonic</a:t>
                      </a:r>
                      <a:r>
                        <a:rPr lang="en-US" sz="1800" b="0" i="0" u="sng" kern="1200" dirty="0">
                          <a:solidFill>
                            <a:schemeClr val="dk1"/>
                          </a:solidFill>
                          <a:effectLst/>
                          <a:latin typeface="Times New Roman" pitchFamily="18" charset="0"/>
                          <a:ea typeface="+mn-ea"/>
                          <a:cs typeface="Times New Roman" pitchFamily="18" charset="0"/>
                          <a:hlinkClick r:id="rId7"/>
                        </a:rPr>
                        <a:t> acid antibiotic</a:t>
                      </a:r>
                      <a:endParaRPr lang="en-US" dirty="0">
                        <a:latin typeface="Times New Roman" pitchFamily="18" charset="0"/>
                        <a:cs typeface="Times New Roman" pitchFamily="18" charset="0"/>
                      </a:endParaRPr>
                    </a:p>
                  </a:txBody>
                  <a:tcPr/>
                </a:tc>
                <a:tc>
                  <a:txBody>
                    <a:bodyPr/>
                    <a:lstStyle/>
                    <a:p>
                      <a:pPr algn="l"/>
                      <a:r>
                        <a:rPr lang="en-US" sz="1800" b="0" i="0" u="sng" kern="1200" dirty="0">
                          <a:solidFill>
                            <a:schemeClr val="dk1"/>
                          </a:solidFill>
                          <a:effectLst/>
                          <a:latin typeface="Times New Roman" pitchFamily="18" charset="0"/>
                          <a:ea typeface="+mn-ea"/>
                          <a:cs typeface="Times New Roman" pitchFamily="18" charset="0"/>
                          <a:hlinkClick r:id="rId8"/>
                        </a:rPr>
                        <a:t>antibiotic inactivation</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gn="l"/>
                      <a:r>
                        <a:rPr lang="en-US" dirty="0" err="1">
                          <a:latin typeface="Times New Roman" pitchFamily="18" charset="0"/>
                          <a:cs typeface="Times New Roman" pitchFamily="18" charset="0"/>
                        </a:rPr>
                        <a:t>mecA</a:t>
                      </a:r>
                      <a:endParaRPr lang="en-US" dirty="0">
                        <a:latin typeface="Times New Roman" pitchFamily="18" charset="0"/>
                        <a:cs typeface="Times New Roman" pitchFamily="18" charset="0"/>
                      </a:endParaRPr>
                    </a:p>
                  </a:txBody>
                  <a:tcPr/>
                </a:tc>
                <a:tc>
                  <a:txBody>
                    <a:bodyPr/>
                    <a:lstStyle/>
                    <a:p>
                      <a:pPr algn="l" fontAlgn="t"/>
                      <a:r>
                        <a:rPr lang="en-US" u="sng" dirty="0">
                          <a:solidFill>
                            <a:srgbClr val="18BC9C"/>
                          </a:solidFill>
                          <a:effectLst/>
                          <a:latin typeface="Times New Roman" pitchFamily="18" charset="0"/>
                          <a:cs typeface="Times New Roman" pitchFamily="18" charset="0"/>
                          <a:hlinkClick r:id="rId9"/>
                        </a:rPr>
                        <a:t>methicillin resistant PBP2</a:t>
                      </a:r>
                      <a:endParaRPr lang="en-US" dirty="0">
                        <a:effectLst/>
                        <a:latin typeface="Times New Roman" pitchFamily="18" charset="0"/>
                        <a:cs typeface="Times New Roman" pitchFamily="18" charset="0"/>
                      </a:endParaRPr>
                    </a:p>
                  </a:txBody>
                  <a:tcPr marL="47625" marR="47625" marT="47625" marB="47625"/>
                </a:tc>
                <a:tc>
                  <a:txBody>
                    <a:bodyPr/>
                    <a:lstStyle/>
                    <a:p>
                      <a:pPr algn="l"/>
                      <a:r>
                        <a:rPr lang="en-US" sz="1800" b="0" i="0" u="sng" kern="1200" dirty="0" err="1">
                          <a:solidFill>
                            <a:schemeClr val="dk1"/>
                          </a:solidFill>
                          <a:effectLst/>
                          <a:latin typeface="Times New Roman" pitchFamily="18" charset="0"/>
                          <a:ea typeface="+mn-ea"/>
                          <a:cs typeface="Times New Roman" pitchFamily="18" charset="0"/>
                          <a:hlinkClick r:id="rId10"/>
                        </a:rPr>
                        <a:t>penam</a:t>
                      </a:r>
                      <a:endParaRPr lang="en-US" dirty="0">
                        <a:latin typeface="Times New Roman" pitchFamily="18" charset="0"/>
                        <a:cs typeface="Times New Roman" pitchFamily="18" charset="0"/>
                      </a:endParaRPr>
                    </a:p>
                  </a:txBody>
                  <a:tcPr/>
                </a:tc>
                <a:tc>
                  <a:txBody>
                    <a:bodyPr/>
                    <a:lstStyle/>
                    <a:p>
                      <a:pPr algn="l"/>
                      <a:r>
                        <a:rPr lang="en-US" sz="1800" b="0" i="0" u="sng" kern="1200" dirty="0">
                          <a:solidFill>
                            <a:schemeClr val="dk1"/>
                          </a:solidFill>
                          <a:effectLst/>
                          <a:latin typeface="Times New Roman" pitchFamily="18" charset="0"/>
                          <a:ea typeface="+mn-ea"/>
                          <a:cs typeface="Times New Roman" pitchFamily="18" charset="0"/>
                          <a:hlinkClick r:id="rId11"/>
                        </a:rPr>
                        <a:t>antibiotic target replacement</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pPr algn="l"/>
                      <a:r>
                        <a:rPr lang="en-US" dirty="0">
                          <a:latin typeface="Times New Roman" pitchFamily="18" charset="0"/>
                          <a:cs typeface="Times New Roman" pitchFamily="18" charset="0"/>
                        </a:rPr>
                        <a:t>blaR1</a:t>
                      </a:r>
                    </a:p>
                  </a:txBody>
                  <a:tcPr/>
                </a:tc>
                <a:tc>
                  <a:txBody>
                    <a:bodyPr/>
                    <a:lstStyle/>
                    <a:p>
                      <a:pPr algn="l"/>
                      <a:r>
                        <a:rPr lang="en-US" sz="1800" b="0" i="0" u="sng" kern="1200" dirty="0" err="1">
                          <a:solidFill>
                            <a:schemeClr val="dk1"/>
                          </a:solidFill>
                          <a:effectLst/>
                          <a:latin typeface="Times New Roman" pitchFamily="18" charset="0"/>
                          <a:ea typeface="+mn-ea"/>
                          <a:cs typeface="Times New Roman" pitchFamily="18" charset="0"/>
                          <a:hlinkClick r:id="rId12"/>
                        </a:rPr>
                        <a:t>BlaZ</a:t>
                      </a:r>
                      <a:r>
                        <a:rPr lang="en-US" sz="1800" b="0" i="0" u="sng" kern="1200" dirty="0">
                          <a:solidFill>
                            <a:schemeClr val="dk1"/>
                          </a:solidFill>
                          <a:effectLst/>
                          <a:latin typeface="Times New Roman" pitchFamily="18" charset="0"/>
                          <a:ea typeface="+mn-ea"/>
                          <a:cs typeface="Times New Roman" pitchFamily="18" charset="0"/>
                          <a:hlinkClick r:id="rId12"/>
                        </a:rPr>
                        <a:t> beta-lactamase</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err="1">
                          <a:solidFill>
                            <a:schemeClr val="dk1"/>
                          </a:solidFill>
                          <a:effectLst/>
                          <a:latin typeface="Times New Roman" pitchFamily="18" charset="0"/>
                          <a:ea typeface="+mn-ea"/>
                          <a:cs typeface="Times New Roman" pitchFamily="18" charset="0"/>
                          <a:hlinkClick r:id="rId10"/>
                        </a:rPr>
                        <a:t>penam</a:t>
                      </a:r>
                      <a:endParaRPr lang="en-US" dirty="0">
                        <a:latin typeface="Times New Roman" pitchFamily="18" charset="0"/>
                        <a:cs typeface="Times New Roman" pitchFamily="18" charset="0"/>
                      </a:endParaRPr>
                    </a:p>
                  </a:txBody>
                  <a:tcPr/>
                </a:tc>
                <a:tc>
                  <a:txBody>
                    <a:bodyPr/>
                    <a:lstStyle/>
                    <a:p>
                      <a:pPr algn="l"/>
                      <a:r>
                        <a:rPr lang="en-US" sz="1800" b="0" i="0" u="sng" kern="1200" dirty="0">
                          <a:solidFill>
                            <a:schemeClr val="dk1"/>
                          </a:solidFill>
                          <a:effectLst/>
                          <a:latin typeface="Times New Roman" pitchFamily="18" charset="0"/>
                          <a:ea typeface="+mn-ea"/>
                          <a:cs typeface="Times New Roman" pitchFamily="18" charset="0"/>
                          <a:hlinkClick r:id="rId8"/>
                        </a:rPr>
                        <a:t>antibiotic inactivation</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370840">
                <a:tc>
                  <a:txBody>
                    <a:bodyPr/>
                    <a:lstStyle/>
                    <a:p>
                      <a:pPr algn="l"/>
                      <a:r>
                        <a:rPr lang="en-US" dirty="0" err="1">
                          <a:latin typeface="Times New Roman" pitchFamily="18" charset="0"/>
                          <a:cs typeface="Times New Roman" pitchFamily="18" charset="0"/>
                        </a:rPr>
                        <a:t>blaZ</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err="1">
                          <a:solidFill>
                            <a:schemeClr val="dk1"/>
                          </a:solidFill>
                          <a:effectLst/>
                          <a:latin typeface="Times New Roman" pitchFamily="18" charset="0"/>
                          <a:ea typeface="+mn-ea"/>
                          <a:cs typeface="Times New Roman" pitchFamily="18" charset="0"/>
                          <a:hlinkClick r:id="rId12"/>
                        </a:rPr>
                        <a:t>BlaZ</a:t>
                      </a:r>
                      <a:r>
                        <a:rPr lang="en-US" sz="1800" b="0" i="0" u="sng" kern="1200" dirty="0">
                          <a:solidFill>
                            <a:schemeClr val="dk1"/>
                          </a:solidFill>
                          <a:effectLst/>
                          <a:latin typeface="Times New Roman" pitchFamily="18" charset="0"/>
                          <a:ea typeface="+mn-ea"/>
                          <a:cs typeface="Times New Roman" pitchFamily="18" charset="0"/>
                          <a:hlinkClick r:id="rId12"/>
                        </a:rPr>
                        <a:t> beta-lactamase</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err="1">
                          <a:solidFill>
                            <a:schemeClr val="dk1"/>
                          </a:solidFill>
                          <a:effectLst/>
                          <a:latin typeface="Times New Roman" pitchFamily="18" charset="0"/>
                          <a:ea typeface="+mn-ea"/>
                          <a:cs typeface="Times New Roman" pitchFamily="18" charset="0"/>
                          <a:hlinkClick r:id="rId10"/>
                        </a:rPr>
                        <a:t>penam</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a:solidFill>
                            <a:schemeClr val="dk1"/>
                          </a:solidFill>
                          <a:effectLst/>
                          <a:latin typeface="Times New Roman" pitchFamily="18" charset="0"/>
                          <a:ea typeface="+mn-ea"/>
                          <a:cs typeface="Times New Roman" pitchFamily="18" charset="0"/>
                          <a:hlinkClick r:id="rId8"/>
                        </a:rPr>
                        <a:t>antibiotic inactivation</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370840">
                <a:tc>
                  <a:txBody>
                    <a:bodyPr/>
                    <a:lstStyle/>
                    <a:p>
                      <a:pPr algn="l"/>
                      <a:r>
                        <a:rPr lang="en-US" dirty="0" err="1">
                          <a:latin typeface="Times New Roman" pitchFamily="18" charset="0"/>
                          <a:cs typeface="Times New Roman" pitchFamily="18" charset="0"/>
                        </a:rPr>
                        <a:t>blaI_of_Z</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err="1">
                          <a:solidFill>
                            <a:schemeClr val="dk1"/>
                          </a:solidFill>
                          <a:effectLst/>
                          <a:latin typeface="Times New Roman" pitchFamily="18" charset="0"/>
                          <a:ea typeface="+mn-ea"/>
                          <a:cs typeface="Times New Roman" pitchFamily="18" charset="0"/>
                          <a:hlinkClick r:id="rId12"/>
                        </a:rPr>
                        <a:t>BlaZ</a:t>
                      </a:r>
                      <a:r>
                        <a:rPr lang="en-US" sz="1800" b="0" i="0" u="sng" kern="1200" dirty="0">
                          <a:solidFill>
                            <a:schemeClr val="dk1"/>
                          </a:solidFill>
                          <a:effectLst/>
                          <a:latin typeface="Times New Roman" pitchFamily="18" charset="0"/>
                          <a:ea typeface="+mn-ea"/>
                          <a:cs typeface="Times New Roman" pitchFamily="18" charset="0"/>
                          <a:hlinkClick r:id="rId12"/>
                        </a:rPr>
                        <a:t> beta-lactamase</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err="1">
                          <a:solidFill>
                            <a:schemeClr val="dk1"/>
                          </a:solidFill>
                          <a:effectLst/>
                          <a:latin typeface="Times New Roman" pitchFamily="18" charset="0"/>
                          <a:ea typeface="+mn-ea"/>
                          <a:cs typeface="Times New Roman" pitchFamily="18" charset="0"/>
                          <a:hlinkClick r:id="rId10"/>
                        </a:rPr>
                        <a:t>penam</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a:solidFill>
                            <a:schemeClr val="dk1"/>
                          </a:solidFill>
                          <a:effectLst/>
                          <a:latin typeface="Times New Roman" pitchFamily="18" charset="0"/>
                          <a:ea typeface="+mn-ea"/>
                          <a:cs typeface="Times New Roman" pitchFamily="18" charset="0"/>
                          <a:hlinkClick r:id="rId8"/>
                        </a:rPr>
                        <a:t>antibiotic inactivation</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6"/>
                  </a:ext>
                </a:extLst>
              </a:tr>
            </a:tbl>
          </a:graphicData>
        </a:graphic>
      </p:graphicFrame>
      <p:sp>
        <p:nvSpPr>
          <p:cNvPr id="7" name="Title 1">
            <a:extLst>
              <a:ext uri="{FF2B5EF4-FFF2-40B4-BE49-F238E27FC236}">
                <a16:creationId xmlns:a16="http://schemas.microsoft.com/office/drawing/2014/main" id="{0DDBCE04-127C-15AB-6EA4-710311C45BEB}"/>
              </a:ext>
            </a:extLst>
          </p:cNvPr>
          <p:cNvSpPr txBox="1">
            <a:spLocks/>
          </p:cNvSpPr>
          <p:nvPr/>
        </p:nvSpPr>
        <p:spPr>
          <a:xfrm>
            <a:off x="8126897" y="1827302"/>
            <a:ext cx="40651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latin typeface="+mn-lt"/>
            </a:endParaRPr>
          </a:p>
        </p:txBody>
      </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200" y="1157275"/>
            <a:ext cx="10363200" cy="2336552"/>
          </a:xfrm>
          <a:prstGeom prst="rect">
            <a:avLst/>
          </a:prstGeom>
        </p:spPr>
      </p:pic>
    </p:spTree>
    <p:extLst>
      <p:ext uri="{BB962C8B-B14F-4D97-AF65-F5344CB8AC3E}">
        <p14:creationId xmlns:p14="http://schemas.microsoft.com/office/powerpoint/2010/main" val="1997079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355330-CE49-5EAC-8A41-81E0EBEAFC3F}"/>
              </a:ext>
            </a:extLst>
          </p:cNvPr>
          <p:cNvSpPr>
            <a:spLocks noGrp="1"/>
          </p:cNvSpPr>
          <p:nvPr>
            <p:ph type="title"/>
          </p:nvPr>
        </p:nvSpPr>
        <p:spPr>
          <a:xfrm>
            <a:off x="838200" y="156404"/>
            <a:ext cx="10515600" cy="1153782"/>
          </a:xfrm>
        </p:spPr>
        <p:txBody>
          <a:bodyPr>
            <a:normAutofit/>
          </a:bodyPr>
          <a:lstStyle/>
          <a:p>
            <a:pPr algn="ctr"/>
            <a:r>
              <a:rPr lang="en-US" b="1" dirty="0">
                <a:latin typeface="Times New Roman" pitchFamily="18" charset="0"/>
                <a:cs typeface="Times New Roman" pitchFamily="18" charset="0"/>
              </a:rPr>
              <a:t>AMR genes across host groups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25" y="1481965"/>
            <a:ext cx="3790026" cy="257141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6090" y="1481965"/>
            <a:ext cx="3753135" cy="257141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090" y="4121625"/>
            <a:ext cx="3753135" cy="244835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825" y="4107977"/>
            <a:ext cx="3790025" cy="248930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814" y="4121624"/>
            <a:ext cx="3657600" cy="2456598"/>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33814" y="1481966"/>
            <a:ext cx="3657600" cy="2590753"/>
          </a:xfrm>
          <a:prstGeom prst="rect">
            <a:avLst/>
          </a:prstGeom>
        </p:spPr>
      </p:pic>
      <p:sp>
        <p:nvSpPr>
          <p:cNvPr id="9" name="Rectangle 8"/>
          <p:cNvSpPr/>
          <p:nvPr/>
        </p:nvSpPr>
        <p:spPr>
          <a:xfrm>
            <a:off x="167825" y="1481965"/>
            <a:ext cx="3790025" cy="25714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67825" y="4121625"/>
            <a:ext cx="11323589" cy="24756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7840273" y="1503481"/>
            <a:ext cx="3651141" cy="25362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666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circle(in)">
                                      <p:cBhvr>
                                        <p:cTn id="1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Summary</a:t>
            </a:r>
          </a:p>
        </p:txBody>
      </p:sp>
      <p:sp>
        <p:nvSpPr>
          <p:cNvPr id="3" name="Content Placeholder 2"/>
          <p:cNvSpPr>
            <a:spLocks noGrp="1"/>
          </p:cNvSpPr>
          <p:nvPr>
            <p:ph idx="1"/>
          </p:nvPr>
        </p:nvSpPr>
        <p:spPr/>
        <p:txBody>
          <a:bodyPr>
            <a:normAutofit fontScale="92500"/>
          </a:bodyPr>
          <a:lstStyle/>
          <a:p>
            <a:pPr>
              <a:lnSpc>
                <a:spcPct val="150000"/>
              </a:lnSpc>
            </a:pPr>
            <a:r>
              <a:rPr lang="en-US" sz="2800" dirty="0">
                <a:latin typeface="Times New Roman" pitchFamily="18" charset="0"/>
                <a:cs typeface="Times New Roman" pitchFamily="18" charset="0"/>
              </a:rPr>
              <a:t>Evidence of </a:t>
            </a:r>
            <a:r>
              <a:rPr lang="en-US" sz="2800" i="1" dirty="0">
                <a:latin typeface="Times New Roman" pitchFamily="18" charset="0"/>
                <a:cs typeface="Times New Roman" pitchFamily="18" charset="0"/>
              </a:rPr>
              <a:t>S. </a:t>
            </a:r>
            <a:r>
              <a:rPr lang="en-US" sz="2800" i="1" dirty="0" err="1">
                <a:latin typeface="Times New Roman" pitchFamily="18" charset="0"/>
                <a:cs typeface="Times New Roman" pitchFamily="18" charset="0"/>
              </a:rPr>
              <a:t>aureus</a:t>
            </a:r>
            <a:r>
              <a:rPr lang="en-US" sz="2800" i="1" dirty="0">
                <a:latin typeface="Times New Roman" pitchFamily="18" charset="0"/>
                <a:cs typeface="Times New Roman" pitchFamily="18" charset="0"/>
              </a:rPr>
              <a:t> </a:t>
            </a:r>
            <a:r>
              <a:rPr lang="en-US" sz="2800" dirty="0">
                <a:latin typeface="Times New Roman" pitchFamily="18" charset="0"/>
                <a:cs typeface="Times New Roman" pitchFamily="18" charset="0"/>
              </a:rPr>
              <a:t>transmission among humans, companion animals and ruminants</a:t>
            </a:r>
          </a:p>
          <a:p>
            <a:pPr>
              <a:lnSpc>
                <a:spcPct val="150000"/>
              </a:lnSpc>
            </a:pPr>
            <a:r>
              <a:rPr lang="en-US" sz="2800" dirty="0">
                <a:latin typeface="Times New Roman" pitchFamily="18" charset="0"/>
                <a:cs typeface="Times New Roman" pitchFamily="18" charset="0"/>
              </a:rPr>
              <a:t>Humans are the major reservoirs for </a:t>
            </a:r>
            <a:r>
              <a:rPr lang="en-US" sz="2800" i="1" dirty="0">
                <a:latin typeface="Times New Roman" pitchFamily="18" charset="0"/>
                <a:cs typeface="Times New Roman" pitchFamily="18" charset="0"/>
              </a:rPr>
              <a:t>S. </a:t>
            </a:r>
            <a:r>
              <a:rPr lang="en-US" sz="2800" i="1" dirty="0" err="1">
                <a:latin typeface="Times New Roman" pitchFamily="18" charset="0"/>
                <a:cs typeface="Times New Roman" pitchFamily="18" charset="0"/>
              </a:rPr>
              <a:t>aureus</a:t>
            </a:r>
            <a:r>
              <a:rPr lang="en-US" sz="2800" i="1" dirty="0">
                <a:latin typeface="Times New Roman" pitchFamily="18" charset="0"/>
                <a:cs typeface="Times New Roman" pitchFamily="18" charset="0"/>
              </a:rPr>
              <a:t> </a:t>
            </a:r>
            <a:r>
              <a:rPr lang="en-US" sz="2800" dirty="0">
                <a:latin typeface="Times New Roman" pitchFamily="18" charset="0"/>
                <a:cs typeface="Times New Roman" pitchFamily="18" charset="0"/>
              </a:rPr>
              <a:t>transmission</a:t>
            </a:r>
            <a:r>
              <a:rPr lang="en-US" sz="2800" i="1" dirty="0">
                <a:latin typeface="Times New Roman" pitchFamily="18" charset="0"/>
                <a:cs typeface="Times New Roman" pitchFamily="18" charset="0"/>
              </a:rPr>
              <a:t> </a:t>
            </a:r>
          </a:p>
          <a:p>
            <a:pPr>
              <a:lnSpc>
                <a:spcPct val="150000"/>
              </a:lnSpc>
            </a:pPr>
            <a:r>
              <a:rPr lang="en-US" sz="2800" dirty="0">
                <a:latin typeface="Times New Roman" pitchFamily="18" charset="0"/>
                <a:cs typeface="Times New Roman" pitchFamily="18" charset="0"/>
              </a:rPr>
              <a:t>Distribution of AMR genes: Humans &gt; Companion &gt; Ruminants</a:t>
            </a:r>
          </a:p>
          <a:p>
            <a:pPr>
              <a:lnSpc>
                <a:spcPct val="150000"/>
              </a:lnSpc>
            </a:pPr>
            <a:r>
              <a:rPr lang="en-US" sz="2800" dirty="0">
                <a:latin typeface="Times New Roman" pitchFamily="18" charset="0"/>
                <a:cs typeface="Times New Roman" pitchFamily="18" charset="0"/>
              </a:rPr>
              <a:t>Tet38, conferring resistance to tetracycline is the most common gene among host groups</a:t>
            </a:r>
          </a:p>
          <a:p>
            <a:pPr>
              <a:lnSpc>
                <a:spcPct val="150000"/>
              </a:lnSpc>
            </a:pPr>
            <a:r>
              <a:rPr lang="en-US" sz="2800" dirty="0">
                <a:latin typeface="Times New Roman" pitchFamily="18" charset="0"/>
                <a:cs typeface="Times New Roman" pitchFamily="18" charset="0"/>
              </a:rPr>
              <a:t>Significant resistance to </a:t>
            </a:r>
            <a:r>
              <a:rPr lang="en-US" sz="2800" dirty="0" err="1">
                <a:latin typeface="Times New Roman" pitchFamily="18" charset="0"/>
                <a:cs typeface="Times New Roman" pitchFamily="18" charset="0"/>
              </a:rPr>
              <a:t>penicillins</a:t>
            </a:r>
            <a:r>
              <a:rPr lang="en-US" sz="2800" dirty="0">
                <a:latin typeface="Times New Roman" pitchFamily="18" charset="0"/>
                <a:cs typeface="Times New Roman" pitchFamily="18" charset="0"/>
              </a:rPr>
              <a:t> in the human isolates</a:t>
            </a:r>
          </a:p>
        </p:txBody>
      </p:sp>
    </p:spTree>
    <p:extLst>
      <p:ext uri="{BB962C8B-B14F-4D97-AF65-F5344CB8AC3E}">
        <p14:creationId xmlns:p14="http://schemas.microsoft.com/office/powerpoint/2010/main" val="408112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7981"/>
            <a:ext cx="10972800" cy="2238233"/>
          </a:xfrm>
        </p:spPr>
        <p:txBody>
          <a:bodyPr>
            <a:normAutofit/>
          </a:bodyPr>
          <a:lstStyle/>
          <a:p>
            <a:r>
              <a:rPr lang="en-US" b="1" dirty="0">
                <a:latin typeface="Times New Roman" pitchFamily="18" charset="0"/>
                <a:cs typeface="Times New Roman" pitchFamily="18" charset="0"/>
              </a:rPr>
              <a:t>Thank you for listening!</a:t>
            </a: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Questions?</a:t>
            </a:r>
          </a:p>
        </p:txBody>
      </p:sp>
    </p:spTree>
    <p:extLst>
      <p:ext uri="{BB962C8B-B14F-4D97-AF65-F5344CB8AC3E}">
        <p14:creationId xmlns:p14="http://schemas.microsoft.com/office/powerpoint/2010/main" val="104527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C8C25-E17D-D272-F7A8-9A411A712F47}"/>
              </a:ext>
            </a:extLst>
          </p:cNvPr>
          <p:cNvSpPr>
            <a:spLocks noGrp="1"/>
          </p:cNvSpPr>
          <p:nvPr>
            <p:ph type="title"/>
          </p:nvPr>
        </p:nvSpPr>
        <p:spPr/>
        <p:txBody>
          <a:bodyPr/>
          <a:lstStyle/>
          <a:p>
            <a:pPr algn="ctr"/>
            <a:r>
              <a:rPr lang="en-US" b="1" dirty="0">
                <a:latin typeface="Times New Roman" pitchFamily="18" charset="0"/>
                <a:cs typeface="Times New Roman" pitchFamily="18" charset="0"/>
              </a:rPr>
              <a:t>Background</a:t>
            </a:r>
            <a:endParaRPr lang="en-US" dirty="0">
              <a:latin typeface="Times New Roman" pitchFamily="18" charset="0"/>
              <a:cs typeface="Times New Roman" pitchFamily="18" charset="0"/>
            </a:endParaRPr>
          </a:p>
        </p:txBody>
      </p:sp>
      <p:sp>
        <p:nvSpPr>
          <p:cNvPr id="6" name="Content Placeholder 5"/>
          <p:cNvSpPr>
            <a:spLocks noGrp="1"/>
          </p:cNvSpPr>
          <p:nvPr>
            <p:ph idx="1"/>
          </p:nvPr>
        </p:nvSpPr>
        <p:spPr/>
        <p:txBody>
          <a:bodyPr>
            <a:noAutofit/>
          </a:bodyPr>
          <a:lstStyle/>
          <a:p>
            <a:r>
              <a:rPr lang="en-US" sz="2800" i="1" dirty="0">
                <a:latin typeface="Times New Roman" pitchFamily="18" charset="0"/>
                <a:cs typeface="Times New Roman" pitchFamily="18" charset="0"/>
              </a:rPr>
              <a:t>Staphylococcus </a:t>
            </a:r>
            <a:r>
              <a:rPr lang="en-US" sz="2800" i="1" dirty="0" err="1">
                <a:latin typeface="Times New Roman" pitchFamily="18" charset="0"/>
                <a:cs typeface="Times New Roman" pitchFamily="18" charset="0"/>
              </a:rPr>
              <a:t>aureus</a:t>
            </a:r>
            <a:r>
              <a:rPr lang="en-US" sz="2800" i="1" dirty="0">
                <a:latin typeface="Times New Roman" pitchFamily="18" charset="0"/>
                <a:cs typeface="Times New Roman" pitchFamily="18" charset="0"/>
              </a:rPr>
              <a:t> </a:t>
            </a:r>
            <a:r>
              <a:rPr lang="en-US" sz="2800" dirty="0">
                <a:latin typeface="Times New Roman" pitchFamily="18" charset="0"/>
                <a:cs typeface="Times New Roman" pitchFamily="18" charset="0"/>
              </a:rPr>
              <a:t>is a gram-positive bacterial pathogen associated with a wide spectrum of diseases in humans and animals</a:t>
            </a:r>
          </a:p>
          <a:p>
            <a:r>
              <a:rPr lang="en-US" sz="2800" dirty="0">
                <a:latin typeface="Times New Roman" pitchFamily="18" charset="0"/>
                <a:cs typeface="Times New Roman" pitchFamily="18" charset="0"/>
              </a:rPr>
              <a:t>The domestication of animals and the recent intensification of livestock farming have provided increased opportunities for the transfer of this pathogen between humans and animals</a:t>
            </a:r>
          </a:p>
          <a:p>
            <a:r>
              <a:rPr lang="en-US" sz="2800" dirty="0">
                <a:latin typeface="Times New Roman" pitchFamily="18" charset="0"/>
                <a:cs typeface="Times New Roman" pitchFamily="18" charset="0"/>
              </a:rPr>
              <a:t>Also, the use of antibiotics in humans and animals has led to the emergence of several antibiotic resistant strains</a:t>
            </a:r>
          </a:p>
          <a:p>
            <a:r>
              <a:rPr lang="en-US" sz="2800" dirty="0">
                <a:latin typeface="Times New Roman" pitchFamily="18" charset="0"/>
                <a:cs typeface="Times New Roman" pitchFamily="18" charset="0"/>
              </a:rPr>
              <a:t>This project looked to explore the dynamics of </a:t>
            </a:r>
            <a:r>
              <a:rPr lang="en-US" sz="2800" i="1" dirty="0">
                <a:latin typeface="Times New Roman" pitchFamily="18" charset="0"/>
                <a:cs typeface="Times New Roman" pitchFamily="18" charset="0"/>
              </a:rPr>
              <a:t>S. </a:t>
            </a:r>
            <a:r>
              <a:rPr lang="en-US" sz="2800" i="1" dirty="0" err="1">
                <a:latin typeface="Times New Roman" pitchFamily="18" charset="0"/>
                <a:cs typeface="Times New Roman" pitchFamily="18" charset="0"/>
              </a:rPr>
              <a:t>aureus</a:t>
            </a:r>
            <a:r>
              <a:rPr lang="en-US" sz="2800" dirty="0">
                <a:latin typeface="Times New Roman" pitchFamily="18" charset="0"/>
                <a:cs typeface="Times New Roman" pitchFamily="18" charset="0"/>
              </a:rPr>
              <a:t> at the human-ruminant-companion animal interface, as well as the antimicrobial resistance profile. </a:t>
            </a:r>
          </a:p>
        </p:txBody>
      </p:sp>
      <p:pic>
        <p:nvPicPr>
          <p:cNvPr id="7" name="Picture 2" descr="Scanning electron micrograph of &quot;S. aureus&quot;; false color added">
            <a:extLst>
              <a:ext uri="{FF2B5EF4-FFF2-40B4-BE49-F238E27FC236}">
                <a16:creationId xmlns:a16="http://schemas.microsoft.com/office/drawing/2014/main" id="{1F298C66-F491-64CD-A1C1-4F3AB13E4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645" y="574582"/>
            <a:ext cx="1097280" cy="84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88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DED1-B18C-429A-4A35-0866431AC391}"/>
              </a:ext>
            </a:extLst>
          </p:cNvPr>
          <p:cNvSpPr>
            <a:spLocks noGrp="1"/>
          </p:cNvSpPr>
          <p:nvPr>
            <p:ph type="title"/>
          </p:nvPr>
        </p:nvSpPr>
        <p:spPr/>
        <p:txBody>
          <a:bodyPr>
            <a:normAutofit/>
          </a:bodyPr>
          <a:lstStyle/>
          <a:p>
            <a:pPr algn="ctr"/>
            <a:r>
              <a:rPr lang="en-US" b="1" dirty="0">
                <a:latin typeface="Times New Roman" pitchFamily="18" charset="0"/>
                <a:cs typeface="Times New Roman" pitchFamily="18" charset="0"/>
              </a:rPr>
              <a:t>Objectives</a:t>
            </a:r>
          </a:p>
        </p:txBody>
      </p:sp>
      <p:sp>
        <p:nvSpPr>
          <p:cNvPr id="3" name="Content Placeholder 2"/>
          <p:cNvSpPr>
            <a:spLocks noGrp="1"/>
          </p:cNvSpPr>
          <p:nvPr>
            <p:ph idx="1"/>
          </p:nvPr>
        </p:nvSpPr>
        <p:spPr/>
        <p:txBody>
          <a:bodyPr>
            <a:normAutofit/>
          </a:bodyPr>
          <a:lstStyle/>
          <a:p>
            <a:pPr>
              <a:lnSpc>
                <a:spcPct val="150000"/>
              </a:lnSpc>
            </a:pPr>
            <a:r>
              <a:rPr lang="en-US" sz="2800" dirty="0">
                <a:latin typeface="Times New Roman" pitchFamily="18" charset="0"/>
                <a:cs typeface="Times New Roman" pitchFamily="18" charset="0"/>
              </a:rPr>
              <a:t>Illustrate the evolutionary relationships between </a:t>
            </a:r>
            <a:r>
              <a:rPr lang="en-US" sz="2800" i="1" dirty="0">
                <a:latin typeface="Times New Roman" pitchFamily="18" charset="0"/>
                <a:cs typeface="Times New Roman" pitchFamily="18" charset="0"/>
              </a:rPr>
              <a:t>S. </a:t>
            </a:r>
            <a:r>
              <a:rPr lang="en-US" sz="2800" i="1" dirty="0" err="1">
                <a:latin typeface="Times New Roman" pitchFamily="18" charset="0"/>
                <a:cs typeface="Times New Roman" pitchFamily="18" charset="0"/>
              </a:rPr>
              <a:t>aureus</a:t>
            </a:r>
            <a:r>
              <a:rPr lang="en-US" sz="2800" i="1" dirty="0">
                <a:latin typeface="Times New Roman" pitchFamily="18" charset="0"/>
                <a:cs typeface="Times New Roman" pitchFamily="18" charset="0"/>
              </a:rPr>
              <a:t> </a:t>
            </a:r>
            <a:r>
              <a:rPr lang="en-US" sz="2800" dirty="0">
                <a:latin typeface="Times New Roman" pitchFamily="18" charset="0"/>
                <a:cs typeface="Times New Roman" pitchFamily="18" charset="0"/>
              </a:rPr>
              <a:t>isolates from humans, ruminants and companion animals</a:t>
            </a:r>
          </a:p>
          <a:p>
            <a:pPr>
              <a:lnSpc>
                <a:spcPct val="150000"/>
              </a:lnSpc>
            </a:pPr>
            <a:r>
              <a:rPr lang="en-US" sz="2800" dirty="0">
                <a:latin typeface="Times New Roman" pitchFamily="18" charset="0"/>
                <a:cs typeface="Times New Roman" pitchFamily="18" charset="0"/>
              </a:rPr>
              <a:t>Investigate jumps among host groups</a:t>
            </a:r>
          </a:p>
          <a:p>
            <a:pPr>
              <a:lnSpc>
                <a:spcPct val="150000"/>
              </a:lnSpc>
            </a:pPr>
            <a:r>
              <a:rPr lang="en-US" sz="2800" dirty="0">
                <a:latin typeface="Times New Roman" pitchFamily="18" charset="0"/>
                <a:cs typeface="Times New Roman" pitchFamily="18" charset="0"/>
              </a:rPr>
              <a:t>Examine the distribution of antimicrobial resistant (AMR) genes across host groups</a:t>
            </a:r>
          </a:p>
          <a:p>
            <a:pPr>
              <a:lnSpc>
                <a:spcPct val="150000"/>
              </a:lnSpc>
            </a:pPr>
            <a:r>
              <a:rPr lang="en-US" sz="2800" dirty="0">
                <a:latin typeface="Times New Roman" pitchFamily="18" charset="0"/>
                <a:cs typeface="Times New Roman" pitchFamily="18" charset="0"/>
              </a:rPr>
              <a:t>Determine the most common AMR gene across host groups</a:t>
            </a:r>
          </a:p>
        </p:txBody>
      </p:sp>
    </p:spTree>
    <p:extLst>
      <p:ext uri="{BB962C8B-B14F-4D97-AF65-F5344CB8AC3E}">
        <p14:creationId xmlns:p14="http://schemas.microsoft.com/office/powerpoint/2010/main" val="1340847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b="1" dirty="0">
                <a:latin typeface="Times New Roman" pitchFamily="18" charset="0"/>
                <a:cs typeface="Times New Roman" pitchFamily="18" charset="0"/>
              </a:rPr>
              <a:t>Manuscript</a:t>
            </a:r>
          </a:p>
        </p:txBody>
      </p:sp>
      <p:pic>
        <p:nvPicPr>
          <p:cNvPr id="9" name="Content Placeholder 8">
            <a:extLst>
              <a:ext uri="{FF2B5EF4-FFF2-40B4-BE49-F238E27FC236}">
                <a16:creationId xmlns:a16="http://schemas.microsoft.com/office/drawing/2014/main" id="{61B0BD17-B00A-A717-EB6F-696D4156585E}"/>
              </a:ext>
            </a:extLst>
          </p:cNvPr>
          <p:cNvPicPr>
            <a:picLocks noGrp="1" noChangeAspect="1"/>
          </p:cNvPicPr>
          <p:nvPr>
            <p:ph idx="1"/>
          </p:nvPr>
        </p:nvPicPr>
        <p:blipFill>
          <a:blip r:embed="rId3"/>
          <a:stretch>
            <a:fillRect/>
          </a:stretch>
        </p:blipFill>
        <p:spPr>
          <a:xfrm>
            <a:off x="881439" y="1600200"/>
            <a:ext cx="10429121" cy="4525963"/>
          </a:xfrm>
          <a:prstGeom prst="rect">
            <a:avLst/>
          </a:prstGeom>
        </p:spPr>
      </p:pic>
    </p:spTree>
    <p:extLst>
      <p:ext uri="{BB962C8B-B14F-4D97-AF65-F5344CB8AC3E}">
        <p14:creationId xmlns:p14="http://schemas.microsoft.com/office/powerpoint/2010/main" val="287732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5477798-6749-01F4-AE58-D5914802E8AA}"/>
              </a:ext>
            </a:extLst>
          </p:cNvPr>
          <p:cNvSpPr txBox="1">
            <a:spLocks/>
          </p:cNvSpPr>
          <p:nvPr/>
        </p:nvSpPr>
        <p:spPr>
          <a:xfrm>
            <a:off x="1288266" y="125059"/>
            <a:ext cx="9233452" cy="873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itchFamily="18" charset="0"/>
                <a:cs typeface="Times New Roman" pitchFamily="18" charset="0"/>
              </a:rPr>
              <a:t>Methods</a:t>
            </a:r>
            <a:endParaRPr lang="en-US" dirty="0">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id="{C3C8DCEA-A6EA-F3EA-869C-CC79C53DE24F}"/>
              </a:ext>
            </a:extLst>
          </p:cNvPr>
          <p:cNvSpPr/>
          <p:nvPr/>
        </p:nvSpPr>
        <p:spPr>
          <a:xfrm>
            <a:off x="834364" y="1680271"/>
            <a:ext cx="1676400"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Genomes</a:t>
            </a:r>
          </a:p>
        </p:txBody>
      </p:sp>
      <p:sp>
        <p:nvSpPr>
          <p:cNvPr id="6" name="Rectangle 5">
            <a:extLst>
              <a:ext uri="{FF2B5EF4-FFF2-40B4-BE49-F238E27FC236}">
                <a16:creationId xmlns:a16="http://schemas.microsoft.com/office/drawing/2014/main" id="{4E650C32-0638-FAF5-7B76-9DFE927713B9}"/>
              </a:ext>
            </a:extLst>
          </p:cNvPr>
          <p:cNvSpPr/>
          <p:nvPr/>
        </p:nvSpPr>
        <p:spPr>
          <a:xfrm>
            <a:off x="834364" y="3519589"/>
            <a:ext cx="1676400"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itchFamily="18" charset="0"/>
                <a:cs typeface="Times New Roman" pitchFamily="18" charset="0"/>
              </a:rPr>
              <a:t>Fastq</a:t>
            </a:r>
            <a:r>
              <a:rPr lang="en-US" dirty="0">
                <a:latin typeface="Times New Roman" pitchFamily="18" charset="0"/>
                <a:cs typeface="Times New Roman" pitchFamily="18" charset="0"/>
              </a:rPr>
              <a:t> files</a:t>
            </a:r>
          </a:p>
        </p:txBody>
      </p:sp>
      <p:sp>
        <p:nvSpPr>
          <p:cNvPr id="8" name="Rectangle 7">
            <a:extLst>
              <a:ext uri="{FF2B5EF4-FFF2-40B4-BE49-F238E27FC236}">
                <a16:creationId xmlns:a16="http://schemas.microsoft.com/office/drawing/2014/main" id="{A547D976-3F14-6FF9-17BE-377B07C0CD33}"/>
              </a:ext>
            </a:extLst>
          </p:cNvPr>
          <p:cNvSpPr/>
          <p:nvPr/>
        </p:nvSpPr>
        <p:spPr>
          <a:xfrm>
            <a:off x="834364" y="5535844"/>
            <a:ext cx="1676400"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Individual assemblies</a:t>
            </a:r>
          </a:p>
        </p:txBody>
      </p:sp>
      <p:cxnSp>
        <p:nvCxnSpPr>
          <p:cNvPr id="11" name="Straight Connector 10">
            <a:extLst>
              <a:ext uri="{FF2B5EF4-FFF2-40B4-BE49-F238E27FC236}">
                <a16:creationId xmlns:a16="http://schemas.microsoft.com/office/drawing/2014/main" id="{E11798A8-C376-800F-50D2-D55363444774}"/>
              </a:ext>
            </a:extLst>
          </p:cNvPr>
          <p:cNvCxnSpPr/>
          <p:nvPr/>
        </p:nvCxnSpPr>
        <p:spPr>
          <a:xfrm>
            <a:off x="3964503" y="1631051"/>
            <a:ext cx="0" cy="466344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0518D8-08BF-DB24-4DD7-C8AE817B6437}"/>
              </a:ext>
            </a:extLst>
          </p:cNvPr>
          <p:cNvCxnSpPr/>
          <p:nvPr/>
        </p:nvCxnSpPr>
        <p:spPr>
          <a:xfrm>
            <a:off x="8091244" y="1603755"/>
            <a:ext cx="0" cy="466344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180CE5B-5460-85D5-75CC-C1FD993B5E7E}"/>
              </a:ext>
            </a:extLst>
          </p:cNvPr>
          <p:cNvSpPr/>
          <p:nvPr/>
        </p:nvSpPr>
        <p:spPr>
          <a:xfrm>
            <a:off x="4919139" y="1676217"/>
            <a:ext cx="1676400"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Annotate</a:t>
            </a:r>
          </a:p>
        </p:txBody>
      </p:sp>
      <p:sp>
        <p:nvSpPr>
          <p:cNvPr id="14" name="Rectangle 13">
            <a:extLst>
              <a:ext uri="{FF2B5EF4-FFF2-40B4-BE49-F238E27FC236}">
                <a16:creationId xmlns:a16="http://schemas.microsoft.com/office/drawing/2014/main" id="{EAC025B6-0C01-3851-529F-2EBA1B607E46}"/>
              </a:ext>
            </a:extLst>
          </p:cNvPr>
          <p:cNvSpPr/>
          <p:nvPr/>
        </p:nvSpPr>
        <p:spPr>
          <a:xfrm>
            <a:off x="4973731" y="3460943"/>
            <a:ext cx="1676400"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Build core genome</a:t>
            </a:r>
          </a:p>
        </p:txBody>
      </p:sp>
      <p:sp>
        <p:nvSpPr>
          <p:cNvPr id="15" name="Rectangle 14">
            <a:extLst>
              <a:ext uri="{FF2B5EF4-FFF2-40B4-BE49-F238E27FC236}">
                <a16:creationId xmlns:a16="http://schemas.microsoft.com/office/drawing/2014/main" id="{4200806B-E6C5-ACEF-0758-A5ACD8D557AA}"/>
              </a:ext>
            </a:extLst>
          </p:cNvPr>
          <p:cNvSpPr/>
          <p:nvPr/>
        </p:nvSpPr>
        <p:spPr>
          <a:xfrm>
            <a:off x="4973731" y="5504494"/>
            <a:ext cx="1676400" cy="63610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Phylogenetic analysis</a:t>
            </a:r>
          </a:p>
        </p:txBody>
      </p:sp>
      <p:sp>
        <p:nvSpPr>
          <p:cNvPr id="17" name="Rectangle 16">
            <a:extLst>
              <a:ext uri="{FF2B5EF4-FFF2-40B4-BE49-F238E27FC236}">
                <a16:creationId xmlns:a16="http://schemas.microsoft.com/office/drawing/2014/main" id="{CD2C3EBC-E2A6-F366-0634-63A57F1256EB}"/>
              </a:ext>
            </a:extLst>
          </p:cNvPr>
          <p:cNvSpPr/>
          <p:nvPr/>
        </p:nvSpPr>
        <p:spPr>
          <a:xfrm>
            <a:off x="9276525" y="1590107"/>
            <a:ext cx="1676400" cy="63610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Import data</a:t>
            </a:r>
          </a:p>
        </p:txBody>
      </p:sp>
      <p:sp>
        <p:nvSpPr>
          <p:cNvPr id="18" name="Rectangle 17">
            <a:extLst>
              <a:ext uri="{FF2B5EF4-FFF2-40B4-BE49-F238E27FC236}">
                <a16:creationId xmlns:a16="http://schemas.microsoft.com/office/drawing/2014/main" id="{3200CEC6-9472-1373-960F-FDE0D09EC895}"/>
              </a:ext>
            </a:extLst>
          </p:cNvPr>
          <p:cNvSpPr/>
          <p:nvPr/>
        </p:nvSpPr>
        <p:spPr>
          <a:xfrm>
            <a:off x="9276524" y="3472088"/>
            <a:ext cx="1676400" cy="63610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Subset data</a:t>
            </a:r>
          </a:p>
        </p:txBody>
      </p:sp>
      <p:sp>
        <p:nvSpPr>
          <p:cNvPr id="19" name="Rectangle 18">
            <a:extLst>
              <a:ext uri="{FF2B5EF4-FFF2-40B4-BE49-F238E27FC236}">
                <a16:creationId xmlns:a16="http://schemas.microsoft.com/office/drawing/2014/main" id="{6FC8534F-AA24-7278-079B-C307C66919E0}"/>
              </a:ext>
            </a:extLst>
          </p:cNvPr>
          <p:cNvSpPr/>
          <p:nvPr/>
        </p:nvSpPr>
        <p:spPr>
          <a:xfrm>
            <a:off x="9276524" y="5490549"/>
            <a:ext cx="1745973" cy="63610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Plot figures</a:t>
            </a:r>
          </a:p>
        </p:txBody>
      </p:sp>
      <p:cxnSp>
        <p:nvCxnSpPr>
          <p:cNvPr id="21" name="Straight Arrow Connector 20">
            <a:extLst>
              <a:ext uri="{FF2B5EF4-FFF2-40B4-BE49-F238E27FC236}">
                <a16:creationId xmlns:a16="http://schemas.microsoft.com/office/drawing/2014/main" id="{8C3F5B73-5CAE-1A40-AD5E-F9ACFAC55234}"/>
              </a:ext>
            </a:extLst>
          </p:cNvPr>
          <p:cNvCxnSpPr/>
          <p:nvPr/>
        </p:nvCxnSpPr>
        <p:spPr>
          <a:xfrm>
            <a:off x="1672564" y="2567842"/>
            <a:ext cx="0" cy="655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2117F6-B665-B7FC-573A-A437C90C7AB4}"/>
              </a:ext>
            </a:extLst>
          </p:cNvPr>
          <p:cNvCxnSpPr/>
          <p:nvPr/>
        </p:nvCxnSpPr>
        <p:spPr>
          <a:xfrm>
            <a:off x="1672564" y="4422061"/>
            <a:ext cx="0" cy="655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2334CC-D772-54AF-3820-0CE5A7A18BF8}"/>
              </a:ext>
            </a:extLst>
          </p:cNvPr>
          <p:cNvCxnSpPr/>
          <p:nvPr/>
        </p:nvCxnSpPr>
        <p:spPr>
          <a:xfrm>
            <a:off x="5817871" y="2522793"/>
            <a:ext cx="0" cy="655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548FCD2-55F5-0C38-98CA-CDF0C0A3FAC9}"/>
              </a:ext>
            </a:extLst>
          </p:cNvPr>
          <p:cNvCxnSpPr/>
          <p:nvPr/>
        </p:nvCxnSpPr>
        <p:spPr>
          <a:xfrm>
            <a:off x="5858815" y="4336068"/>
            <a:ext cx="0" cy="655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F988E4-7E11-B6A7-21D4-AECDF8121922}"/>
              </a:ext>
            </a:extLst>
          </p:cNvPr>
          <p:cNvCxnSpPr/>
          <p:nvPr/>
        </p:nvCxnSpPr>
        <p:spPr>
          <a:xfrm>
            <a:off x="10155613" y="2472305"/>
            <a:ext cx="0" cy="655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1F3607F-5AC6-7D3A-DE11-03B905AA1B25}"/>
              </a:ext>
            </a:extLst>
          </p:cNvPr>
          <p:cNvCxnSpPr/>
          <p:nvPr/>
        </p:nvCxnSpPr>
        <p:spPr>
          <a:xfrm>
            <a:off x="10155613" y="4353820"/>
            <a:ext cx="0" cy="655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73CC04F-CB38-A985-B33F-AAB922365D6F}"/>
              </a:ext>
            </a:extLst>
          </p:cNvPr>
          <p:cNvSpPr/>
          <p:nvPr/>
        </p:nvSpPr>
        <p:spPr>
          <a:xfrm>
            <a:off x="1728532" y="2578836"/>
            <a:ext cx="1422184" cy="646331"/>
          </a:xfrm>
          <a:prstGeom prst="rect">
            <a:avLst/>
          </a:prstGeom>
        </p:spPr>
        <p:txBody>
          <a:bodyPr wrap="none">
            <a:spAutoFit/>
          </a:bodyPr>
          <a:lstStyle/>
          <a:p>
            <a:r>
              <a:rPr lang="en-US" dirty="0">
                <a:latin typeface="Times New Roman" pitchFamily="18" charset="0"/>
                <a:cs typeface="Times New Roman" pitchFamily="18" charset="0"/>
              </a:rPr>
              <a:t>Download: </a:t>
            </a:r>
          </a:p>
          <a:p>
            <a:r>
              <a:rPr lang="en-US" b="1" dirty="0">
                <a:latin typeface="Times New Roman" pitchFamily="18" charset="0"/>
                <a:cs typeface="Times New Roman" pitchFamily="18" charset="0"/>
              </a:rPr>
              <a:t>SRA-tool kit</a:t>
            </a:r>
            <a:endParaRPr lang="en-US" dirty="0">
              <a:latin typeface="Times New Roman" pitchFamily="18" charset="0"/>
              <a:cs typeface="Times New Roman" pitchFamily="18" charset="0"/>
            </a:endParaRPr>
          </a:p>
        </p:txBody>
      </p:sp>
      <p:sp>
        <p:nvSpPr>
          <p:cNvPr id="28" name="Rectangle 27">
            <a:extLst>
              <a:ext uri="{FF2B5EF4-FFF2-40B4-BE49-F238E27FC236}">
                <a16:creationId xmlns:a16="http://schemas.microsoft.com/office/drawing/2014/main" id="{739E35D7-9FCD-0990-CDA6-4D397F494991}"/>
              </a:ext>
            </a:extLst>
          </p:cNvPr>
          <p:cNvSpPr/>
          <p:nvPr/>
        </p:nvSpPr>
        <p:spPr>
          <a:xfrm>
            <a:off x="1791140" y="4472259"/>
            <a:ext cx="1162498" cy="646331"/>
          </a:xfrm>
          <a:prstGeom prst="rect">
            <a:avLst/>
          </a:prstGeom>
        </p:spPr>
        <p:txBody>
          <a:bodyPr wrap="none">
            <a:spAutoFit/>
          </a:bodyPr>
          <a:lstStyle/>
          <a:p>
            <a:r>
              <a:rPr lang="en-US" dirty="0">
                <a:latin typeface="Times New Roman" pitchFamily="18" charset="0"/>
                <a:cs typeface="Times New Roman" pitchFamily="18" charset="0"/>
              </a:rPr>
              <a:t>Assembly:</a:t>
            </a:r>
          </a:p>
          <a:p>
            <a:r>
              <a:rPr lang="en-US" b="1" dirty="0">
                <a:latin typeface="Times New Roman" pitchFamily="18" charset="0"/>
                <a:cs typeface="Times New Roman" pitchFamily="18" charset="0"/>
              </a:rPr>
              <a:t>Spades</a:t>
            </a:r>
            <a:endParaRPr lang="en-US" dirty="0">
              <a:latin typeface="Times New Roman" pitchFamily="18" charset="0"/>
              <a:cs typeface="Times New Roman" pitchFamily="18" charset="0"/>
            </a:endParaRPr>
          </a:p>
        </p:txBody>
      </p:sp>
      <p:sp>
        <p:nvSpPr>
          <p:cNvPr id="29" name="Rectangle 28">
            <a:extLst>
              <a:ext uri="{FF2B5EF4-FFF2-40B4-BE49-F238E27FC236}">
                <a16:creationId xmlns:a16="http://schemas.microsoft.com/office/drawing/2014/main" id="{DEB325C1-396E-5815-779E-378B412C52F1}"/>
              </a:ext>
            </a:extLst>
          </p:cNvPr>
          <p:cNvSpPr/>
          <p:nvPr/>
        </p:nvSpPr>
        <p:spPr>
          <a:xfrm>
            <a:off x="6077355" y="2565516"/>
            <a:ext cx="1354730" cy="646331"/>
          </a:xfrm>
          <a:prstGeom prst="rect">
            <a:avLst/>
          </a:prstGeom>
        </p:spPr>
        <p:txBody>
          <a:bodyPr wrap="none">
            <a:spAutoFit/>
          </a:bodyPr>
          <a:lstStyle/>
          <a:p>
            <a:r>
              <a:rPr lang="en-US" dirty="0">
                <a:latin typeface="Times New Roman" pitchFamily="18" charset="0"/>
                <a:cs typeface="Times New Roman" pitchFamily="18" charset="0"/>
              </a:rPr>
              <a:t>Annotation: </a:t>
            </a:r>
          </a:p>
          <a:p>
            <a:r>
              <a:rPr lang="en-US" b="1" dirty="0" err="1">
                <a:latin typeface="Times New Roman" pitchFamily="18" charset="0"/>
                <a:cs typeface="Times New Roman" pitchFamily="18" charset="0"/>
              </a:rPr>
              <a:t>Prokka</a:t>
            </a:r>
            <a:endParaRPr lang="en-US" dirty="0">
              <a:latin typeface="Times New Roman" pitchFamily="18" charset="0"/>
              <a:cs typeface="Times New Roman" pitchFamily="18" charset="0"/>
            </a:endParaRPr>
          </a:p>
        </p:txBody>
      </p:sp>
      <p:sp>
        <p:nvSpPr>
          <p:cNvPr id="30" name="Rectangle 29">
            <a:extLst>
              <a:ext uri="{FF2B5EF4-FFF2-40B4-BE49-F238E27FC236}">
                <a16:creationId xmlns:a16="http://schemas.microsoft.com/office/drawing/2014/main" id="{8B95B2AC-2389-AD77-0627-CCABD742B258}"/>
              </a:ext>
            </a:extLst>
          </p:cNvPr>
          <p:cNvSpPr/>
          <p:nvPr/>
        </p:nvSpPr>
        <p:spPr>
          <a:xfrm>
            <a:off x="6139963" y="4377051"/>
            <a:ext cx="1503810" cy="646331"/>
          </a:xfrm>
          <a:prstGeom prst="rect">
            <a:avLst/>
          </a:prstGeom>
        </p:spPr>
        <p:txBody>
          <a:bodyPr wrap="none">
            <a:spAutoFit/>
          </a:bodyPr>
          <a:lstStyle/>
          <a:p>
            <a:r>
              <a:rPr lang="en-US" dirty="0">
                <a:latin typeface="Times New Roman" pitchFamily="18" charset="0"/>
                <a:cs typeface="Times New Roman" pitchFamily="18" charset="0"/>
              </a:rPr>
              <a:t>Core genome:</a:t>
            </a:r>
          </a:p>
          <a:p>
            <a:r>
              <a:rPr lang="en-US" b="1" dirty="0" err="1">
                <a:latin typeface="Times New Roman" pitchFamily="18" charset="0"/>
                <a:cs typeface="Times New Roman" pitchFamily="18" charset="0"/>
              </a:rPr>
              <a:t>Panaroo</a:t>
            </a:r>
            <a:endParaRPr lang="en-US" dirty="0">
              <a:latin typeface="Times New Roman" pitchFamily="18" charset="0"/>
              <a:cs typeface="Times New Roman" pitchFamily="18" charset="0"/>
            </a:endParaRPr>
          </a:p>
        </p:txBody>
      </p:sp>
      <p:sp>
        <p:nvSpPr>
          <p:cNvPr id="31" name="Rectangle 30">
            <a:extLst>
              <a:ext uri="{FF2B5EF4-FFF2-40B4-BE49-F238E27FC236}">
                <a16:creationId xmlns:a16="http://schemas.microsoft.com/office/drawing/2014/main" id="{96AC5E58-68D6-8B3D-6AA6-B6AE3DC24576}"/>
              </a:ext>
            </a:extLst>
          </p:cNvPr>
          <p:cNvSpPr/>
          <p:nvPr/>
        </p:nvSpPr>
        <p:spPr>
          <a:xfrm>
            <a:off x="6592141" y="5624820"/>
            <a:ext cx="1005403" cy="369332"/>
          </a:xfrm>
          <a:prstGeom prst="rect">
            <a:avLst/>
          </a:prstGeom>
        </p:spPr>
        <p:txBody>
          <a:bodyPr wrap="none">
            <a:spAutoFit/>
          </a:bodyPr>
          <a:lstStyle/>
          <a:p>
            <a:r>
              <a:rPr lang="en-US" b="1" dirty="0" err="1">
                <a:latin typeface="Times New Roman" pitchFamily="18" charset="0"/>
                <a:cs typeface="Times New Roman" pitchFamily="18" charset="0"/>
              </a:rPr>
              <a:t>RAxML</a:t>
            </a:r>
            <a:endParaRPr lang="en-US" dirty="0">
              <a:latin typeface="Times New Roman" pitchFamily="18" charset="0"/>
              <a:cs typeface="Times New Roman" pitchFamily="18" charset="0"/>
            </a:endParaRPr>
          </a:p>
        </p:txBody>
      </p:sp>
      <p:grpSp>
        <p:nvGrpSpPr>
          <p:cNvPr id="49" name="Group 48">
            <a:extLst>
              <a:ext uri="{FF2B5EF4-FFF2-40B4-BE49-F238E27FC236}">
                <a16:creationId xmlns:a16="http://schemas.microsoft.com/office/drawing/2014/main" id="{013A9FCE-1634-FE30-D2DF-BF0FC0232286}"/>
              </a:ext>
            </a:extLst>
          </p:cNvPr>
          <p:cNvGrpSpPr/>
          <p:nvPr/>
        </p:nvGrpSpPr>
        <p:grpSpPr>
          <a:xfrm>
            <a:off x="2711062" y="2039269"/>
            <a:ext cx="1929452" cy="3933995"/>
            <a:chOff x="2587960" y="3045233"/>
            <a:chExt cx="2429317" cy="3269297"/>
          </a:xfrm>
        </p:grpSpPr>
        <p:cxnSp>
          <p:nvCxnSpPr>
            <p:cNvPr id="36" name="Elbow Connector 35">
              <a:extLst>
                <a:ext uri="{FF2B5EF4-FFF2-40B4-BE49-F238E27FC236}">
                  <a16:creationId xmlns:a16="http://schemas.microsoft.com/office/drawing/2014/main" id="{99EBF576-3925-6A04-FB97-7BBFE5908014}"/>
                </a:ext>
              </a:extLst>
            </p:cNvPr>
            <p:cNvCxnSpPr>
              <a:cxnSpLocks/>
            </p:cNvCxnSpPr>
            <p:nvPr/>
          </p:nvCxnSpPr>
          <p:spPr>
            <a:xfrm rot="5400000" flipH="1" flipV="1">
              <a:off x="2460435" y="3757688"/>
              <a:ext cx="3269297" cy="1844387"/>
            </a:xfrm>
            <a:prstGeom prst="bentConnector3">
              <a:avLst>
                <a:gd name="adj1" fmla="val 998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77E9B85-3D6E-6866-A0A7-9417C8934CAD}"/>
                </a:ext>
              </a:extLst>
            </p:cNvPr>
            <p:cNvCxnSpPr>
              <a:cxnSpLocks/>
            </p:cNvCxnSpPr>
            <p:nvPr/>
          </p:nvCxnSpPr>
          <p:spPr>
            <a:xfrm>
              <a:off x="2587960" y="6307773"/>
              <a:ext cx="58493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42964C72-0D14-6920-5292-AAAE33E65DD8}"/>
              </a:ext>
            </a:extLst>
          </p:cNvPr>
          <p:cNvSpPr/>
          <p:nvPr/>
        </p:nvSpPr>
        <p:spPr>
          <a:xfrm>
            <a:off x="10326756" y="2627080"/>
            <a:ext cx="825867" cy="369332"/>
          </a:xfrm>
          <a:prstGeom prst="rect">
            <a:avLst/>
          </a:prstGeom>
        </p:spPr>
        <p:txBody>
          <a:bodyPr wrap="none">
            <a:spAutoFit/>
          </a:bodyPr>
          <a:lstStyle/>
          <a:p>
            <a:r>
              <a:rPr lang="en-US" dirty="0">
                <a:latin typeface="Times New Roman" pitchFamily="18" charset="0"/>
                <a:cs typeface="Times New Roman" pitchFamily="18" charset="0"/>
              </a:rPr>
              <a:t>R-base</a:t>
            </a:r>
          </a:p>
        </p:txBody>
      </p:sp>
      <p:sp>
        <p:nvSpPr>
          <p:cNvPr id="56" name="Rectangle 55">
            <a:extLst>
              <a:ext uri="{FF2B5EF4-FFF2-40B4-BE49-F238E27FC236}">
                <a16:creationId xmlns:a16="http://schemas.microsoft.com/office/drawing/2014/main" id="{A7E6ECE9-E0D9-396D-1110-D53D7C07FDFF}"/>
              </a:ext>
            </a:extLst>
          </p:cNvPr>
          <p:cNvSpPr/>
          <p:nvPr/>
        </p:nvSpPr>
        <p:spPr>
          <a:xfrm>
            <a:off x="10400860" y="4511926"/>
            <a:ext cx="665567" cy="369332"/>
          </a:xfrm>
          <a:prstGeom prst="rect">
            <a:avLst/>
          </a:prstGeom>
        </p:spPr>
        <p:txBody>
          <a:bodyPr wrap="none">
            <a:spAutoFit/>
          </a:bodyPr>
          <a:lstStyle/>
          <a:p>
            <a:r>
              <a:rPr lang="en-US" dirty="0" err="1">
                <a:latin typeface="Times New Roman" pitchFamily="18" charset="0"/>
                <a:cs typeface="Times New Roman" pitchFamily="18" charset="0"/>
              </a:rPr>
              <a:t>dplyr</a:t>
            </a:r>
            <a:endParaRPr lang="en-US" dirty="0">
              <a:latin typeface="Times New Roman" pitchFamily="18" charset="0"/>
              <a:cs typeface="Times New Roman" pitchFamily="18" charset="0"/>
            </a:endParaRPr>
          </a:p>
        </p:txBody>
      </p:sp>
      <p:sp>
        <p:nvSpPr>
          <p:cNvPr id="57" name="Rectangle 56">
            <a:extLst>
              <a:ext uri="{FF2B5EF4-FFF2-40B4-BE49-F238E27FC236}">
                <a16:creationId xmlns:a16="http://schemas.microsoft.com/office/drawing/2014/main" id="{C0CF79E3-9C30-944C-B41F-FE1C6F79ECBE}"/>
              </a:ext>
            </a:extLst>
          </p:cNvPr>
          <p:cNvSpPr/>
          <p:nvPr/>
        </p:nvSpPr>
        <p:spPr>
          <a:xfrm>
            <a:off x="11066427" y="5476901"/>
            <a:ext cx="774571" cy="646331"/>
          </a:xfrm>
          <a:prstGeom prst="rect">
            <a:avLst/>
          </a:prstGeom>
        </p:spPr>
        <p:txBody>
          <a:bodyPr wrap="none">
            <a:spAutoFit/>
          </a:bodyPr>
          <a:lstStyle/>
          <a:p>
            <a:r>
              <a:rPr lang="en-US" dirty="0" err="1">
                <a:latin typeface="Times New Roman" pitchFamily="18" charset="0"/>
                <a:cs typeface="Times New Roman" pitchFamily="18" charset="0"/>
              </a:rPr>
              <a:t>ggplot</a:t>
            </a:r>
            <a:endParaRPr lang="en-US" dirty="0">
              <a:latin typeface="Times New Roman" pitchFamily="18" charset="0"/>
              <a:cs typeface="Times New Roman" pitchFamily="18" charset="0"/>
            </a:endParaRPr>
          </a:p>
          <a:p>
            <a:r>
              <a:rPr lang="en-US" dirty="0" err="1">
                <a:latin typeface="Times New Roman" pitchFamily="18" charset="0"/>
                <a:cs typeface="Times New Roman" pitchFamily="18" charset="0"/>
              </a:rPr>
              <a:t>ggtree</a:t>
            </a:r>
            <a:endParaRPr lang="en-US" dirty="0">
              <a:latin typeface="Times New Roman" pitchFamily="18" charset="0"/>
              <a:cs typeface="Times New Roman" pitchFamily="18" charset="0"/>
            </a:endParaRPr>
          </a:p>
        </p:txBody>
      </p:sp>
      <p:grpSp>
        <p:nvGrpSpPr>
          <p:cNvPr id="54" name="Group 53">
            <a:extLst>
              <a:ext uri="{FF2B5EF4-FFF2-40B4-BE49-F238E27FC236}">
                <a16:creationId xmlns:a16="http://schemas.microsoft.com/office/drawing/2014/main" id="{013A9FCE-1634-FE30-D2DF-BF0FC0232286}"/>
              </a:ext>
            </a:extLst>
          </p:cNvPr>
          <p:cNvGrpSpPr/>
          <p:nvPr/>
        </p:nvGrpSpPr>
        <p:grpSpPr>
          <a:xfrm>
            <a:off x="7458536" y="1908159"/>
            <a:ext cx="1697437" cy="3932428"/>
            <a:chOff x="2605144" y="2935982"/>
            <a:chExt cx="2137190" cy="3269719"/>
          </a:xfrm>
        </p:grpSpPr>
        <p:cxnSp>
          <p:nvCxnSpPr>
            <p:cNvPr id="58" name="Elbow Connector 57">
              <a:extLst>
                <a:ext uri="{FF2B5EF4-FFF2-40B4-BE49-F238E27FC236}">
                  <a16:creationId xmlns:a16="http://schemas.microsoft.com/office/drawing/2014/main" id="{99EBF576-3925-6A04-FB97-7BBFE5908014}"/>
                </a:ext>
              </a:extLst>
            </p:cNvPr>
            <p:cNvCxnSpPr>
              <a:cxnSpLocks/>
            </p:cNvCxnSpPr>
            <p:nvPr/>
          </p:nvCxnSpPr>
          <p:spPr>
            <a:xfrm rot="5400000" flipH="1" flipV="1">
              <a:off x="2185493" y="3648438"/>
              <a:ext cx="3269297" cy="1844385"/>
            </a:xfrm>
            <a:prstGeom prst="bentConnector3">
              <a:avLst>
                <a:gd name="adj1" fmla="val 998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7E9B85-3D6E-6866-A0A7-9417C8934CAD}"/>
                </a:ext>
              </a:extLst>
            </p:cNvPr>
            <p:cNvCxnSpPr>
              <a:cxnSpLocks/>
            </p:cNvCxnSpPr>
            <p:nvPr/>
          </p:nvCxnSpPr>
          <p:spPr>
            <a:xfrm>
              <a:off x="2605144" y="6205701"/>
              <a:ext cx="28463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p:nvPr/>
        </p:nvCxnSpPr>
        <p:spPr>
          <a:xfrm flipH="1">
            <a:off x="820716" y="1228299"/>
            <a:ext cx="301752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012924" y="1230571"/>
            <a:ext cx="301752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821374" y="1009934"/>
            <a:ext cx="1220597" cy="400110"/>
          </a:xfrm>
          <a:prstGeom prst="rect">
            <a:avLst/>
          </a:prstGeom>
          <a:noFill/>
        </p:spPr>
        <p:txBody>
          <a:bodyPr wrap="square" rtlCol="0">
            <a:spAutoFit/>
          </a:bodyPr>
          <a:lstStyle/>
          <a:p>
            <a:r>
              <a:rPr lang="en-US" sz="2000" b="1" dirty="0">
                <a:latin typeface="Times New Roman" pitchFamily="18" charset="0"/>
                <a:cs typeface="Times New Roman" pitchFamily="18" charset="0"/>
              </a:rPr>
              <a:t>Terminal</a:t>
            </a:r>
          </a:p>
        </p:txBody>
      </p:sp>
      <p:cxnSp>
        <p:nvCxnSpPr>
          <p:cNvPr id="77" name="Straight Arrow Connector 76"/>
          <p:cNvCxnSpPr/>
          <p:nvPr/>
        </p:nvCxnSpPr>
        <p:spPr>
          <a:xfrm>
            <a:off x="10433452" y="1232843"/>
            <a:ext cx="13716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8088268" y="1235115"/>
            <a:ext cx="128016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9351086" y="998558"/>
            <a:ext cx="1220597" cy="400110"/>
          </a:xfrm>
          <a:prstGeom prst="rect">
            <a:avLst/>
          </a:prstGeom>
          <a:noFill/>
        </p:spPr>
        <p:txBody>
          <a:bodyPr wrap="square" rtlCol="0">
            <a:spAutoFit/>
          </a:bodyPr>
          <a:lstStyle/>
          <a:p>
            <a:r>
              <a:rPr lang="en-US" sz="2000" b="1" dirty="0" err="1">
                <a:latin typeface="Times New Roman" pitchFamily="18" charset="0"/>
                <a:cs typeface="Times New Roman" pitchFamily="18" charset="0"/>
              </a:rPr>
              <a:t>RStudio</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95196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B46872-358D-AAD4-5B7F-1342C8836325}"/>
              </a:ext>
            </a:extLst>
          </p:cNvPr>
          <p:cNvSpPr>
            <a:spLocks noGrp="1"/>
          </p:cNvSpPr>
          <p:nvPr>
            <p:ph type="title"/>
          </p:nvPr>
        </p:nvSpPr>
        <p:spPr>
          <a:xfrm>
            <a:off x="838200" y="1"/>
            <a:ext cx="10515600" cy="1119115"/>
          </a:xfrm>
        </p:spPr>
        <p:txBody>
          <a:bodyPr/>
          <a:lstStyle/>
          <a:p>
            <a:pPr algn="ctr"/>
            <a:r>
              <a:rPr lang="en-US" b="1" dirty="0">
                <a:latin typeface="Times New Roman" pitchFamily="18" charset="0"/>
                <a:cs typeface="Times New Roman" pitchFamily="18" charset="0"/>
              </a:rPr>
              <a:t>Dataset</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71319" y="3814139"/>
            <a:ext cx="6691811" cy="2886914"/>
          </a:xfrm>
        </p:spPr>
      </p:pic>
      <p:sp>
        <p:nvSpPr>
          <p:cNvPr id="3" name="Content Placeholder 2"/>
          <p:cNvSpPr>
            <a:spLocks noGrp="1"/>
          </p:cNvSpPr>
          <p:nvPr>
            <p:ph sz="half" idx="2"/>
          </p:nvPr>
        </p:nvSpPr>
        <p:spPr>
          <a:xfrm>
            <a:off x="6878466" y="1119116"/>
            <a:ext cx="5036029" cy="5063320"/>
          </a:xfrm>
        </p:spPr>
        <p:txBody>
          <a:bodyPr>
            <a:normAutofit fontScale="77500" lnSpcReduction="20000"/>
          </a:bodyPr>
          <a:lstStyle/>
          <a:p>
            <a:pPr>
              <a:lnSpc>
                <a:spcPct val="150000"/>
              </a:lnSpc>
              <a:buFont typeface="Wingdings" pitchFamily="2" charset="2"/>
              <a:buChar char="v"/>
            </a:pPr>
            <a:r>
              <a:rPr lang="en-US" sz="3800" b="1" dirty="0">
                <a:latin typeface="Times New Roman" pitchFamily="18" charset="0"/>
                <a:cs typeface="Times New Roman" pitchFamily="18" charset="0"/>
              </a:rPr>
              <a:t>513 isolates</a:t>
            </a:r>
          </a:p>
          <a:p>
            <a:pPr>
              <a:lnSpc>
                <a:spcPct val="150000"/>
              </a:lnSpc>
              <a:buFont typeface="Wingdings" pitchFamily="2" charset="2"/>
              <a:buChar char="v"/>
            </a:pPr>
            <a:r>
              <a:rPr lang="en-US" sz="3800" b="1" dirty="0">
                <a:latin typeface="Times New Roman" pitchFamily="18" charset="0"/>
                <a:cs typeface="Times New Roman" pitchFamily="18" charset="0"/>
              </a:rPr>
              <a:t>3 host groups </a:t>
            </a:r>
          </a:p>
          <a:p>
            <a:pPr>
              <a:lnSpc>
                <a:spcPct val="150000"/>
              </a:lnSpc>
            </a:pPr>
            <a:r>
              <a:rPr lang="en-US" sz="3100" dirty="0">
                <a:latin typeface="Times New Roman" pitchFamily="18" charset="0"/>
                <a:cs typeface="Times New Roman" pitchFamily="18" charset="0"/>
              </a:rPr>
              <a:t>Human - 356</a:t>
            </a:r>
          </a:p>
          <a:p>
            <a:pPr>
              <a:lnSpc>
                <a:spcPct val="150000"/>
              </a:lnSpc>
            </a:pPr>
            <a:r>
              <a:rPr lang="en-US" sz="3100" dirty="0">
                <a:latin typeface="Times New Roman" pitchFamily="18" charset="0"/>
                <a:cs typeface="Times New Roman" pitchFamily="18" charset="0"/>
              </a:rPr>
              <a:t>Ruminants (cow, sheep, goat) - 121</a:t>
            </a:r>
          </a:p>
          <a:p>
            <a:pPr>
              <a:lnSpc>
                <a:spcPct val="150000"/>
              </a:lnSpc>
            </a:pPr>
            <a:r>
              <a:rPr lang="en-US" sz="3100" dirty="0">
                <a:latin typeface="Times New Roman" pitchFamily="18" charset="0"/>
                <a:cs typeface="Times New Roman" pitchFamily="18" charset="0"/>
              </a:rPr>
              <a:t>Companion animals (dog, cat, horse, rabbit) -36</a:t>
            </a:r>
            <a:endParaRPr lang="en-US" sz="3100" b="1" dirty="0">
              <a:latin typeface="Times New Roman" pitchFamily="18" charset="0"/>
              <a:cs typeface="Times New Roman" pitchFamily="18" charset="0"/>
            </a:endParaRPr>
          </a:p>
          <a:p>
            <a:pPr>
              <a:lnSpc>
                <a:spcPct val="150000"/>
              </a:lnSpc>
              <a:buFont typeface="Wingdings" pitchFamily="2" charset="2"/>
              <a:buChar char="v"/>
            </a:pPr>
            <a:r>
              <a:rPr lang="en-US" sz="3800" b="1" dirty="0">
                <a:latin typeface="Times New Roman" pitchFamily="18" charset="0"/>
                <a:cs typeface="Times New Roman" pitchFamily="18" charset="0"/>
              </a:rPr>
              <a:t>5 continents</a:t>
            </a:r>
          </a:p>
          <a:p>
            <a:pPr>
              <a:lnSpc>
                <a:spcPct val="150000"/>
              </a:lnSpc>
              <a:buFont typeface="Wingdings" pitchFamily="2" charset="2"/>
              <a:buChar char="v"/>
            </a:pPr>
            <a:r>
              <a:rPr lang="en-US" sz="3800" b="1" dirty="0">
                <a:latin typeface="Times New Roman" pitchFamily="18" charset="0"/>
                <a:cs typeface="Times New Roman" pitchFamily="18" charset="0"/>
              </a:rPr>
              <a:t>58 clonal complexes</a:t>
            </a:r>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19" y="941698"/>
            <a:ext cx="6702684" cy="2864443"/>
          </a:xfrm>
          <a:prstGeom prst="rect">
            <a:avLst/>
          </a:prstGeom>
        </p:spPr>
      </p:pic>
    </p:spTree>
    <p:extLst>
      <p:ext uri="{BB962C8B-B14F-4D97-AF65-F5344CB8AC3E}">
        <p14:creationId xmlns:p14="http://schemas.microsoft.com/office/powerpoint/2010/main" val="221506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1806"/>
            <a:ext cx="10972800" cy="1143000"/>
          </a:xfrm>
        </p:spPr>
        <p:txBody>
          <a:bodyPr>
            <a:normAutofit/>
          </a:bodyPr>
          <a:lstStyle/>
          <a:p>
            <a:pPr algn="ctr"/>
            <a:r>
              <a:rPr lang="en-US" b="1" dirty="0">
                <a:latin typeface="Times New Roman" pitchFamily="18" charset="0"/>
                <a:cs typeface="Times New Roman" pitchFamily="18" charset="0"/>
              </a:rPr>
              <a:t>Genetic similarity of some isolates</a:t>
            </a:r>
          </a:p>
        </p:txBody>
      </p:sp>
      <p:sp>
        <p:nvSpPr>
          <p:cNvPr id="5" name="Text Placeholder 4"/>
          <p:cNvSpPr>
            <a:spLocks noGrp="1"/>
          </p:cNvSpPr>
          <p:nvPr>
            <p:ph type="body" idx="1"/>
          </p:nvPr>
        </p:nvSpPr>
        <p:spPr>
          <a:xfrm>
            <a:off x="609599" y="1275800"/>
            <a:ext cx="10972803" cy="682929"/>
          </a:xfrm>
        </p:spPr>
        <p:txBody>
          <a:bodyPr>
            <a:normAutofit fontScale="77500" lnSpcReduction="20000"/>
          </a:bodyPr>
          <a:lstStyle/>
          <a:p>
            <a:pPr>
              <a:lnSpc>
                <a:spcPct val="120000"/>
              </a:lnSpc>
            </a:pPr>
            <a:r>
              <a:rPr lang="en-US" b="0" dirty="0">
                <a:latin typeface="Times New Roman" pitchFamily="18" charset="0"/>
                <a:cs typeface="Times New Roman" pitchFamily="18" charset="0"/>
              </a:rPr>
              <a:t>Clonal complexes (CCs) are defined as groups of sequence types (STs) in which every ST shares at least five of seven identical alleles with at least one other ST in the group. (Enright MC et al., 2000)</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81584" y="1958730"/>
            <a:ext cx="7223760" cy="4829363"/>
          </a:xfrm>
        </p:spPr>
      </p:pic>
      <p:sp>
        <p:nvSpPr>
          <p:cNvPr id="4" name="Content Placeholder 3"/>
          <p:cNvSpPr>
            <a:spLocks noGrp="1"/>
          </p:cNvSpPr>
          <p:nvPr>
            <p:ph sz="quarter" idx="4"/>
          </p:nvPr>
        </p:nvSpPr>
        <p:spPr>
          <a:xfrm>
            <a:off x="8270543" y="2256763"/>
            <a:ext cx="3311860" cy="3951288"/>
          </a:xfrm>
        </p:spPr>
        <p:txBody>
          <a:bodyPr>
            <a:normAutofit/>
          </a:bodyPr>
          <a:lstStyle/>
          <a:p>
            <a:pPr marL="0" indent="0">
              <a:buNone/>
            </a:pPr>
            <a:r>
              <a:rPr lang="en-US" sz="2400" dirty="0">
                <a:latin typeface="Times New Roman" pitchFamily="18" charset="0"/>
                <a:cs typeface="Times New Roman" pitchFamily="18" charset="0"/>
              </a:rPr>
              <a:t>CC common to all 3 groups:</a:t>
            </a:r>
          </a:p>
          <a:p>
            <a:r>
              <a:rPr lang="en-US" sz="2400" dirty="0">
                <a:latin typeface="Times New Roman" pitchFamily="18" charset="0"/>
                <a:cs typeface="Times New Roman" pitchFamily="18" charset="0"/>
              </a:rPr>
              <a:t>22</a:t>
            </a:r>
          </a:p>
          <a:p>
            <a:r>
              <a:rPr lang="en-US" sz="2400" dirty="0">
                <a:latin typeface="Times New Roman" pitchFamily="18" charset="0"/>
                <a:cs typeface="Times New Roman" pitchFamily="18" charset="0"/>
              </a:rPr>
              <a:t>45</a:t>
            </a:r>
          </a:p>
          <a:p>
            <a:r>
              <a:rPr lang="en-US" sz="2400" dirty="0">
                <a:latin typeface="Times New Roman" pitchFamily="18" charset="0"/>
                <a:cs typeface="Times New Roman" pitchFamily="18" charset="0"/>
              </a:rPr>
              <a:t>30</a:t>
            </a:r>
          </a:p>
          <a:p>
            <a:r>
              <a:rPr lang="en-US" sz="2400" dirty="0">
                <a:latin typeface="Times New Roman" pitchFamily="18" charset="0"/>
                <a:cs typeface="Times New Roman" pitchFamily="18" charset="0"/>
              </a:rPr>
              <a:t>8</a:t>
            </a:r>
          </a:p>
          <a:p>
            <a:r>
              <a:rPr lang="en-US" sz="2400" dirty="0">
                <a:latin typeface="Times New Roman" pitchFamily="18" charset="0"/>
                <a:cs typeface="Times New Roman" pitchFamily="18" charset="0"/>
              </a:rPr>
              <a:t>1</a:t>
            </a:r>
          </a:p>
        </p:txBody>
      </p:sp>
      <p:sp>
        <p:nvSpPr>
          <p:cNvPr id="3" name="Rectangle 2"/>
          <p:cNvSpPr/>
          <p:nvPr/>
        </p:nvSpPr>
        <p:spPr>
          <a:xfrm>
            <a:off x="1351127" y="3289117"/>
            <a:ext cx="218364" cy="3152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85415" y="3291389"/>
            <a:ext cx="218364" cy="3152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22151" y="3291389"/>
            <a:ext cx="218364" cy="3152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40519" y="3291389"/>
            <a:ext cx="218364" cy="3152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677255" y="3291389"/>
            <a:ext cx="218364" cy="3152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27846" y="5336276"/>
            <a:ext cx="6032311" cy="461665"/>
          </a:xfrm>
          <a:prstGeom prst="rect">
            <a:avLst/>
          </a:prstGeom>
          <a:noFill/>
        </p:spPr>
        <p:txBody>
          <a:bodyPr wrap="square" rtlCol="0">
            <a:spAutoFit/>
          </a:bodyPr>
          <a:lstStyle/>
          <a:p>
            <a:r>
              <a:rPr lang="en-US" sz="2400" b="1" u="sng" dirty="0">
                <a:latin typeface="Times New Roman" pitchFamily="18" charset="0"/>
                <a:cs typeface="Times New Roman" pitchFamily="18" charset="0"/>
              </a:rPr>
              <a:t>Evidence of transmission among host groups</a:t>
            </a:r>
          </a:p>
        </p:txBody>
      </p:sp>
    </p:spTree>
    <p:extLst>
      <p:ext uri="{BB962C8B-B14F-4D97-AF65-F5344CB8AC3E}">
        <p14:creationId xmlns:p14="http://schemas.microsoft.com/office/powerpoint/2010/main" val="1048161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
            <a:ext cx="10515600" cy="900751"/>
          </a:xfrm>
        </p:spPr>
        <p:txBody>
          <a:bodyPr/>
          <a:lstStyle/>
          <a:p>
            <a:pPr algn="ctr"/>
            <a:r>
              <a:rPr lang="en-US" b="1" dirty="0">
                <a:latin typeface="Times New Roman" pitchFamily="18" charset="0"/>
                <a:cs typeface="Times New Roman" pitchFamily="18" charset="0"/>
              </a:rPr>
              <a:t>Phylogenetic tree</a:t>
            </a:r>
          </a:p>
        </p:txBody>
      </p:sp>
      <p:pic>
        <p:nvPicPr>
          <p:cNvPr id="6" name="Content Placeholder 5"/>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7712" t="11521" r="4992" b="11519"/>
          <a:stretch/>
        </p:blipFill>
        <p:spPr>
          <a:xfrm>
            <a:off x="1478280" y="764263"/>
            <a:ext cx="9235440" cy="5999279"/>
          </a:xfrm>
        </p:spPr>
      </p:pic>
    </p:spTree>
    <p:extLst>
      <p:ext uri="{BB962C8B-B14F-4D97-AF65-F5344CB8AC3E}">
        <p14:creationId xmlns:p14="http://schemas.microsoft.com/office/powerpoint/2010/main" val="312585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atin typeface="Times New Roman" pitchFamily="18" charset="0"/>
                <a:cs typeface="Times New Roman" pitchFamily="18" charset="0"/>
              </a:rPr>
              <a:t>Humans – Major reservoir for spread </a:t>
            </a:r>
          </a:p>
        </p:txBody>
      </p:sp>
      <p:sp>
        <p:nvSpPr>
          <p:cNvPr id="6" name="Text Placeholder 5"/>
          <p:cNvSpPr>
            <a:spLocks noGrp="1"/>
          </p:cNvSpPr>
          <p:nvPr>
            <p:ph type="body" idx="1"/>
          </p:nvPr>
        </p:nvSpPr>
        <p:spPr>
          <a:xfrm>
            <a:off x="3352848" y="1330393"/>
            <a:ext cx="5386917" cy="639762"/>
          </a:xfrm>
        </p:spPr>
        <p:txBody>
          <a:bodyPr/>
          <a:lstStyle/>
          <a:p>
            <a:r>
              <a:rPr lang="en-US" b="0" dirty="0" err="1">
                <a:latin typeface="Times New Roman" pitchFamily="18" charset="0"/>
                <a:cs typeface="Times New Roman" pitchFamily="18" charset="0"/>
              </a:rPr>
              <a:t>Anthropozoonosis</a:t>
            </a:r>
            <a:r>
              <a:rPr lang="en-US" b="0" dirty="0">
                <a:latin typeface="Times New Roman" pitchFamily="18" charset="0"/>
                <a:cs typeface="Times New Roman" pitchFamily="18" charset="0"/>
              </a:rPr>
              <a:t> &amp; </a:t>
            </a:r>
            <a:r>
              <a:rPr lang="en-US" b="0" dirty="0" err="1">
                <a:solidFill>
                  <a:srgbClr val="FF0000"/>
                </a:solidFill>
                <a:latin typeface="Times New Roman" pitchFamily="18" charset="0"/>
                <a:cs typeface="Times New Roman" pitchFamily="18" charset="0"/>
              </a:rPr>
              <a:t>Zooanthroponosis</a:t>
            </a:r>
            <a:endParaRPr lang="en-US" b="0" dirty="0">
              <a:solidFill>
                <a:srgbClr val="FF0000"/>
              </a:solidFill>
              <a:latin typeface="Times New Roman" pitchFamily="18" charset="0"/>
              <a:cs typeface="Times New Roman" pitchFamily="18" charset="0"/>
            </a:endParaRPr>
          </a:p>
        </p:txBody>
      </p:sp>
      <p:pic>
        <p:nvPicPr>
          <p:cNvPr id="4"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9953"/>
          <a:stretch/>
        </p:blipFill>
        <p:spPr>
          <a:xfrm>
            <a:off x="595487" y="2040621"/>
            <a:ext cx="5669280" cy="4734883"/>
          </a:xfrm>
        </p:spPr>
      </p:pic>
      <p:pic>
        <p:nvPicPr>
          <p:cNvPr id="9" name="Content Placeholder 8"/>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19742"/>
          <a:stretch/>
        </p:blipFill>
        <p:spPr>
          <a:xfrm>
            <a:off x="6139367" y="2054276"/>
            <a:ext cx="5669280" cy="4722410"/>
          </a:xfrm>
        </p:spPr>
      </p:pic>
    </p:spTree>
    <p:extLst>
      <p:ext uri="{BB962C8B-B14F-4D97-AF65-F5344CB8AC3E}">
        <p14:creationId xmlns:p14="http://schemas.microsoft.com/office/powerpoint/2010/main" val="3734909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3250</TotalTime>
  <Words>1201</Words>
  <Application>Microsoft Macintosh PowerPoint</Application>
  <PresentationFormat>Widescreen</PresentationFormat>
  <Paragraphs>150</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Wingdings</vt:lpstr>
      <vt:lpstr>Office Theme</vt:lpstr>
      <vt:lpstr>Evolutionary relationships and antimicrobial resistance of Staphylococcus aureus in humans, ruminants and companion animals  HAFEEZ AKINNIYI SUMMER RESEARCH FELLOW  </vt:lpstr>
      <vt:lpstr>Background</vt:lpstr>
      <vt:lpstr>Objectives</vt:lpstr>
      <vt:lpstr>Manuscript</vt:lpstr>
      <vt:lpstr>PowerPoint Presentation</vt:lpstr>
      <vt:lpstr>Dataset</vt:lpstr>
      <vt:lpstr>Genetic similarity of some isolates</vt:lpstr>
      <vt:lpstr>Phylogenetic tree</vt:lpstr>
      <vt:lpstr>Humans – Major reservoir for spread </vt:lpstr>
      <vt:lpstr>Antimicrobial resistance (AMR)</vt:lpstr>
      <vt:lpstr>Most common AMR genes</vt:lpstr>
      <vt:lpstr>Gene Ontology</vt:lpstr>
      <vt:lpstr>AMR genes across host groups</vt:lpstr>
      <vt:lpstr>Summary</vt:lpstr>
      <vt:lpstr>Thank you for listening!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Garcia Aroca, Teddy G</dc:creator>
  <cp:lastModifiedBy>Garcia Aroca, Teddy G</cp:lastModifiedBy>
  <cp:revision>83</cp:revision>
  <dcterms:created xsi:type="dcterms:W3CDTF">2022-07-10T18:37:46Z</dcterms:created>
  <dcterms:modified xsi:type="dcterms:W3CDTF">2022-08-09T21:44:27Z</dcterms:modified>
</cp:coreProperties>
</file>